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wmv" ContentType="video/x-ms-wmv"/>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8.xml" ContentType="application/vnd.openxmlformats-officedocument.presentationml.notesSlide+xml"/>
  <Override PartName="/ppt/charts/chart4.xml" ContentType="application/vnd.openxmlformats-officedocument.drawingml.chart+xml"/>
  <Override PartName="/ppt/drawings/drawing1.xml" ContentType="application/vnd.openxmlformats-officedocument.drawingml.chartshapes+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tags/tag9.xml" ContentType="application/vnd.openxmlformats-officedocument.presentationml.tags+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26" r:id="rId2"/>
  </p:sldMasterIdLst>
  <p:notesMasterIdLst>
    <p:notesMasterId r:id="rId39"/>
  </p:notesMasterIdLst>
  <p:handoutMasterIdLst>
    <p:handoutMasterId r:id="rId40"/>
  </p:handoutMasterIdLst>
  <p:sldIdLst>
    <p:sldId id="256" r:id="rId3"/>
    <p:sldId id="300" r:id="rId4"/>
    <p:sldId id="266" r:id="rId5"/>
    <p:sldId id="291" r:id="rId6"/>
    <p:sldId id="317" r:id="rId7"/>
    <p:sldId id="280" r:id="rId8"/>
    <p:sldId id="296" r:id="rId9"/>
    <p:sldId id="316" r:id="rId10"/>
    <p:sldId id="321" r:id="rId11"/>
    <p:sldId id="314" r:id="rId12"/>
    <p:sldId id="302" r:id="rId13"/>
    <p:sldId id="294" r:id="rId14"/>
    <p:sldId id="301" r:id="rId15"/>
    <p:sldId id="304" r:id="rId16"/>
    <p:sldId id="315" r:id="rId17"/>
    <p:sldId id="303" r:id="rId18"/>
    <p:sldId id="293" r:id="rId19"/>
    <p:sldId id="305" r:id="rId20"/>
    <p:sldId id="313" r:id="rId21"/>
    <p:sldId id="318" r:id="rId22"/>
    <p:sldId id="319" r:id="rId23"/>
    <p:sldId id="284" r:id="rId24"/>
    <p:sldId id="297" r:id="rId25"/>
    <p:sldId id="306" r:id="rId26"/>
    <p:sldId id="299" r:id="rId27"/>
    <p:sldId id="308" r:id="rId28"/>
    <p:sldId id="309" r:id="rId29"/>
    <p:sldId id="323" r:id="rId30"/>
    <p:sldId id="322" r:id="rId31"/>
    <p:sldId id="307" r:id="rId32"/>
    <p:sldId id="287" r:id="rId33"/>
    <p:sldId id="298" r:id="rId34"/>
    <p:sldId id="312" r:id="rId35"/>
    <p:sldId id="310" r:id="rId36"/>
    <p:sldId id="324" r:id="rId37"/>
    <p:sldId id="295" r:id="rId38"/>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4640" autoAdjust="0"/>
  </p:normalViewPr>
  <p:slideViewPr>
    <p:cSldViewPr snapToGrid="0" showGuides="1">
      <p:cViewPr varScale="1">
        <p:scale>
          <a:sx n="69" d="100"/>
          <a:sy n="69" d="100"/>
        </p:scale>
        <p:origin x="82" y="13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3653"/>
    </p:cViewPr>
  </p:sorterViewPr>
  <p:notesViewPr>
    <p:cSldViewPr snapToGrid="0">
      <p:cViewPr varScale="1">
        <p:scale>
          <a:sx n="57" d="100"/>
          <a:sy n="57" d="100"/>
        </p:scale>
        <p:origin x="1622" y="5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dirty="0"/>
              <a:t>% full time </a:t>
            </a:r>
            <a:r>
              <a:rPr lang="en-US" dirty="0" smtClean="0"/>
              <a:t>students working</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%working</c:v>
                </c:pt>
              </c:strCache>
            </c:strRef>
          </c:tx>
          <c:spPr>
            <a:gradFill rotWithShape="1">
              <a:gsLst>
                <a:gs pos="0">
                  <a:schemeClr val="accent1">
                    <a:shade val="85000"/>
                    <a:satMod val="130000"/>
                  </a:schemeClr>
                </a:gs>
                <a:gs pos="34000">
                  <a:schemeClr val="accent1">
                    <a:shade val="87000"/>
                    <a:satMod val="125000"/>
                  </a:schemeClr>
                </a:gs>
                <a:gs pos="70000">
                  <a:schemeClr val="accent1">
                    <a:tint val="100000"/>
                    <a:shade val="90000"/>
                    <a:satMod val="130000"/>
                  </a:schemeClr>
                </a:gs>
                <a:gs pos="100000">
                  <a:schemeClr val="accent1">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Sheet1!$A$2:$A$5</c:f>
              <c:strCache>
                <c:ptCount val="3"/>
                <c:pt idx="0">
                  <c:v>USA</c:v>
                </c:pt>
                <c:pt idx="1">
                  <c:v>Canada</c:v>
                </c:pt>
                <c:pt idx="2">
                  <c:v>Australia</c:v>
                </c:pt>
              </c:strCache>
            </c:strRef>
          </c:cat>
          <c:val>
            <c:numRef>
              <c:f>Sheet1!$B$2:$B$5</c:f>
              <c:numCache>
                <c:formatCode>General</c:formatCode>
                <c:ptCount val="4"/>
                <c:pt idx="0">
                  <c:v>41</c:v>
                </c:pt>
                <c:pt idx="1">
                  <c:v>52</c:v>
                </c:pt>
                <c:pt idx="2">
                  <c:v>61</c:v>
                </c:pt>
              </c:numCache>
            </c:numRef>
          </c:val>
        </c:ser>
        <c:dLbls>
          <c:dLblPos val="outEnd"/>
          <c:showLegendKey val="0"/>
          <c:showVal val="1"/>
          <c:showCatName val="0"/>
          <c:showSerName val="0"/>
          <c:showPercent val="0"/>
          <c:showBubbleSize val="0"/>
        </c:dLbls>
        <c:gapWidth val="100"/>
        <c:overlap val="-24"/>
        <c:axId val="-905520672"/>
        <c:axId val="-905522848"/>
      </c:barChart>
      <c:catAx>
        <c:axId val="-905520672"/>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05522848"/>
        <c:crosses val="autoZero"/>
        <c:auto val="1"/>
        <c:lblAlgn val="ctr"/>
        <c:lblOffset val="100"/>
        <c:noMultiLvlLbl val="0"/>
      </c:catAx>
      <c:valAx>
        <c:axId val="-905522848"/>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055206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a:t>My course was excellent n=913,688</a:t>
            </a:r>
          </a:p>
        </c:rich>
      </c:tx>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Excellent</c:v>
                </c:pt>
              </c:strCache>
            </c:strRef>
          </c:tx>
          <c:spPr>
            <a:gradFill rotWithShape="1">
              <a:gsLst>
                <a:gs pos="0">
                  <a:schemeClr val="accent1">
                    <a:shade val="85000"/>
                    <a:satMod val="130000"/>
                  </a:schemeClr>
                </a:gs>
                <a:gs pos="34000">
                  <a:schemeClr val="accent1">
                    <a:shade val="87000"/>
                    <a:satMod val="125000"/>
                  </a:schemeClr>
                </a:gs>
                <a:gs pos="70000">
                  <a:schemeClr val="accent1">
                    <a:tint val="100000"/>
                    <a:shade val="90000"/>
                    <a:satMod val="130000"/>
                  </a:schemeClr>
                </a:gs>
                <a:gs pos="100000">
                  <a:schemeClr val="accent1">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c:spPr>
          <c:invertIfNegative val="0"/>
          <c:cat>
            <c:strRef>
              <c:f>Sheet1!$A$2:$A$4</c:f>
              <c:strCache>
                <c:ptCount val="3"/>
                <c:pt idx="0">
                  <c:v>Blended</c:v>
                </c:pt>
                <c:pt idx="1">
                  <c:v>Online</c:v>
                </c:pt>
                <c:pt idx="2">
                  <c:v>Lecture</c:v>
                </c:pt>
              </c:strCache>
            </c:strRef>
          </c:cat>
          <c:val>
            <c:numRef>
              <c:f>Sheet1!$B$2:$B$4</c:f>
              <c:numCache>
                <c:formatCode>General</c:formatCode>
                <c:ptCount val="3"/>
                <c:pt idx="0">
                  <c:v>52</c:v>
                </c:pt>
                <c:pt idx="1">
                  <c:v>48</c:v>
                </c:pt>
                <c:pt idx="2">
                  <c:v>48</c:v>
                </c:pt>
              </c:numCache>
            </c:numRef>
          </c:val>
        </c:ser>
        <c:dLbls>
          <c:showLegendKey val="0"/>
          <c:showVal val="0"/>
          <c:showCatName val="0"/>
          <c:showSerName val="0"/>
          <c:showPercent val="0"/>
          <c:showBubbleSize val="0"/>
        </c:dLbls>
        <c:gapWidth val="100"/>
        <c:overlap val="-24"/>
        <c:axId val="-905545696"/>
        <c:axId val="-905517408"/>
      </c:barChart>
      <c:catAx>
        <c:axId val="-90554569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5517408"/>
        <c:crosses val="autoZero"/>
        <c:auto val="1"/>
        <c:lblAlgn val="ctr"/>
        <c:lblOffset val="100"/>
        <c:noMultiLvlLbl val="0"/>
      </c:catAx>
      <c:valAx>
        <c:axId val="-905517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55456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plotArea>
      <c:layout>
        <c:manualLayout>
          <c:layoutTarget val="inner"/>
          <c:xMode val="edge"/>
          <c:yMode val="edge"/>
          <c:x val="1.4999999999999999E-2"/>
          <c:y val="3.0303030303030303E-3"/>
          <c:w val="0.97250000000000003"/>
          <c:h val="0.84575256502028151"/>
        </c:manualLayout>
      </c:layout>
      <c:barChart>
        <c:barDir val="col"/>
        <c:grouping val="clustered"/>
        <c:varyColors val="0"/>
        <c:ser>
          <c:idx val="0"/>
          <c:order val="0"/>
          <c:tx>
            <c:strRef>
              <c:f>Sheet1!$B$1</c:f>
              <c:strCache>
                <c:ptCount val="1"/>
                <c:pt idx="0">
                  <c:v>Percentage</c:v>
                </c:pt>
              </c:strCache>
            </c:strRef>
          </c:tx>
          <c:spPr>
            <a:solidFill>
              <a:srgbClr val="FF000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Disagree/Strongly Disagree</c:v>
                </c:pt>
                <c:pt idx="1">
                  <c:v>Neutral</c:v>
                </c:pt>
                <c:pt idx="2">
                  <c:v>Agree/Strongly Agree</c:v>
                </c:pt>
              </c:strCache>
            </c:strRef>
          </c:cat>
          <c:val>
            <c:numRef>
              <c:f>Sheet1!$B$2:$B$4</c:f>
              <c:numCache>
                <c:formatCode>0%</c:formatCode>
                <c:ptCount val="3"/>
                <c:pt idx="0">
                  <c:v>0.24</c:v>
                </c:pt>
                <c:pt idx="1">
                  <c:v>0.2</c:v>
                </c:pt>
                <c:pt idx="2">
                  <c:v>0.56000000000000005</c:v>
                </c:pt>
              </c:numCache>
            </c:numRef>
          </c:val>
        </c:ser>
        <c:dLbls>
          <c:showLegendKey val="0"/>
          <c:showVal val="1"/>
          <c:showCatName val="0"/>
          <c:showSerName val="0"/>
          <c:showPercent val="0"/>
          <c:showBubbleSize val="0"/>
        </c:dLbls>
        <c:gapWidth val="150"/>
        <c:overlap val="-25"/>
        <c:axId val="-869477984"/>
        <c:axId val="-869482880"/>
      </c:barChart>
      <c:catAx>
        <c:axId val="-869477984"/>
        <c:scaling>
          <c:orientation val="minMax"/>
        </c:scaling>
        <c:delete val="0"/>
        <c:axPos val="b"/>
        <c:numFmt formatCode="General" sourceLinked="0"/>
        <c:majorTickMark val="none"/>
        <c:minorTickMark val="none"/>
        <c:tickLblPos val="nextTo"/>
        <c:crossAx val="-869482880"/>
        <c:crosses val="autoZero"/>
        <c:auto val="1"/>
        <c:lblAlgn val="ctr"/>
        <c:lblOffset val="100"/>
        <c:noMultiLvlLbl val="0"/>
      </c:catAx>
      <c:valAx>
        <c:axId val="-869482880"/>
        <c:scaling>
          <c:orientation val="minMax"/>
        </c:scaling>
        <c:delete val="1"/>
        <c:axPos val="l"/>
        <c:numFmt formatCode="0%" sourceLinked="1"/>
        <c:majorTickMark val="out"/>
        <c:minorTickMark val="none"/>
        <c:tickLblPos val="nextTo"/>
        <c:crossAx val="-86947798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c:v>
                </c:pt>
              </c:strCache>
            </c:strRef>
          </c:tx>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Sheet1!$A$2:$A$4</c:f>
              <c:strCache>
                <c:ptCount val="3"/>
                <c:pt idx="0">
                  <c:v>Strongly Agree/Agree</c:v>
                </c:pt>
                <c:pt idx="1">
                  <c:v>Neutral</c:v>
                </c:pt>
                <c:pt idx="2">
                  <c:v>Strongly Disagree/Disagree</c:v>
                </c:pt>
              </c:strCache>
            </c:strRef>
          </c:cat>
          <c:val>
            <c:numRef>
              <c:f>Sheet1!$B$2:$B$4</c:f>
              <c:numCache>
                <c:formatCode>General</c:formatCode>
                <c:ptCount val="3"/>
                <c:pt idx="0">
                  <c:v>57</c:v>
                </c:pt>
                <c:pt idx="1">
                  <c:v>23</c:v>
                </c:pt>
                <c:pt idx="2">
                  <c:v>20</c:v>
                </c:pt>
              </c:numCache>
            </c:numRef>
          </c:val>
        </c:ser>
        <c:dLbls>
          <c:showLegendKey val="0"/>
          <c:showVal val="0"/>
          <c:showCatName val="0"/>
          <c:showSerName val="0"/>
          <c:showPercent val="1"/>
          <c:showBubbleSize val="0"/>
          <c:showLeaderLines val="1"/>
        </c:dLbls>
      </c:pie3DChart>
    </c:plotArea>
    <c:legend>
      <c:legendPos val="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Effect size</c:v>
                </c:pt>
              </c:strCache>
            </c:strRef>
          </c:tx>
          <c:spPr>
            <a:solidFill>
              <a:schemeClr val="accent1"/>
            </a:solidFill>
            <a:ln>
              <a:noFill/>
            </a:ln>
            <a:effectLst/>
          </c:spPr>
          <c:invertIfNegative val="0"/>
          <c:cat>
            <c:strRef>
              <c:f>Sheet1!$A$2:$A$5</c:f>
              <c:strCache>
                <c:ptCount val="4"/>
                <c:pt idx="0">
                  <c:v>Means et al 2013</c:v>
                </c:pt>
                <c:pt idx="1">
                  <c:v>Zhao et al 2005</c:v>
                </c:pt>
                <c:pt idx="2">
                  <c:v>Bernard et al 2014</c:v>
                </c:pt>
                <c:pt idx="3">
                  <c:v>Spanjers et al 2015</c:v>
                </c:pt>
              </c:strCache>
            </c:strRef>
          </c:cat>
          <c:val>
            <c:numRef>
              <c:f>Sheet1!$B$2:$B$5</c:f>
              <c:numCache>
                <c:formatCode>General</c:formatCode>
                <c:ptCount val="4"/>
                <c:pt idx="0">
                  <c:v>0.35</c:v>
                </c:pt>
                <c:pt idx="1">
                  <c:v>0.49</c:v>
                </c:pt>
                <c:pt idx="2">
                  <c:v>0.33</c:v>
                </c:pt>
                <c:pt idx="3">
                  <c:v>0.34</c:v>
                </c:pt>
              </c:numCache>
            </c:numRef>
          </c:val>
        </c:ser>
        <c:dLbls>
          <c:showLegendKey val="0"/>
          <c:showVal val="0"/>
          <c:showCatName val="0"/>
          <c:showSerName val="0"/>
          <c:showPercent val="0"/>
          <c:showBubbleSize val="0"/>
        </c:dLbls>
        <c:gapWidth val="219"/>
        <c:overlap val="-27"/>
        <c:axId val="-905516320"/>
        <c:axId val="-905525568"/>
      </c:barChart>
      <c:catAx>
        <c:axId val="-905516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5525568"/>
        <c:crosses val="autoZero"/>
        <c:auto val="1"/>
        <c:lblAlgn val="ctr"/>
        <c:lblOffset val="100"/>
        <c:noMultiLvlLbl val="0"/>
      </c:catAx>
      <c:valAx>
        <c:axId val="-905525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55163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110FB8-A071-48A7-8C00-440180EB82DC}" type="doc">
      <dgm:prSet loTypeId="urn:microsoft.com/office/officeart/2005/8/layout/funnel1" loCatId="relationship" qsTypeId="urn:microsoft.com/office/officeart/2005/8/quickstyle/3d1" qsCatId="3D" csTypeId="urn:microsoft.com/office/officeart/2005/8/colors/accent2_2" csCatId="accent2" phldr="1"/>
      <dgm:spPr/>
      <dgm:t>
        <a:bodyPr/>
        <a:lstStyle/>
        <a:p>
          <a:endParaRPr lang="en-US"/>
        </a:p>
      </dgm:t>
    </dgm:pt>
    <dgm:pt modelId="{305B8D23-71D9-4C33-98F9-B31015726D10}">
      <dgm:prSet phldrT="[Text]"/>
      <dgm:spPr/>
      <dgm:t>
        <a:bodyPr/>
        <a:lstStyle/>
        <a:p>
          <a:r>
            <a:rPr lang="en-US" dirty="0" smtClean="0"/>
            <a:t>Face-to-face</a:t>
          </a:r>
        </a:p>
        <a:p>
          <a:endParaRPr lang="en-US" dirty="0"/>
        </a:p>
      </dgm:t>
    </dgm:pt>
    <dgm:pt modelId="{32E2179C-4F7D-4A4A-AB05-ADE41D7C8C07}" type="parTrans" cxnId="{2FB61EE6-C45E-4FED-8DF9-10A7A71BD6AB}">
      <dgm:prSet/>
      <dgm:spPr/>
      <dgm:t>
        <a:bodyPr/>
        <a:lstStyle/>
        <a:p>
          <a:endParaRPr lang="en-US"/>
        </a:p>
      </dgm:t>
    </dgm:pt>
    <dgm:pt modelId="{1A6EA386-2F19-4D6C-B5E6-97865DDCBF01}" type="sibTrans" cxnId="{2FB61EE6-C45E-4FED-8DF9-10A7A71BD6AB}">
      <dgm:prSet/>
      <dgm:spPr/>
      <dgm:t>
        <a:bodyPr/>
        <a:lstStyle/>
        <a:p>
          <a:endParaRPr lang="en-US"/>
        </a:p>
      </dgm:t>
    </dgm:pt>
    <dgm:pt modelId="{BE07DEA2-0908-4FB0-95A2-BC46D9FC598B}">
      <dgm:prSet phldrT="[Text]"/>
      <dgm:spPr/>
      <dgm:t>
        <a:bodyPr/>
        <a:lstStyle/>
        <a:p>
          <a:r>
            <a:rPr lang="en-US" dirty="0" smtClean="0"/>
            <a:t>Online</a:t>
          </a:r>
          <a:endParaRPr lang="en-US" dirty="0"/>
        </a:p>
      </dgm:t>
    </dgm:pt>
    <dgm:pt modelId="{D986DE3C-7744-4151-BE93-3ECC38B011C4}" type="parTrans" cxnId="{BCC640E5-278F-4265-BE46-7EA38C481951}">
      <dgm:prSet/>
      <dgm:spPr/>
      <dgm:t>
        <a:bodyPr/>
        <a:lstStyle/>
        <a:p>
          <a:endParaRPr lang="en-US"/>
        </a:p>
      </dgm:t>
    </dgm:pt>
    <dgm:pt modelId="{D67B707D-466B-4C4E-85A8-E10D08198922}" type="sibTrans" cxnId="{BCC640E5-278F-4265-BE46-7EA38C481951}">
      <dgm:prSet/>
      <dgm:spPr/>
      <dgm:t>
        <a:bodyPr/>
        <a:lstStyle/>
        <a:p>
          <a:endParaRPr lang="en-US"/>
        </a:p>
      </dgm:t>
    </dgm:pt>
    <dgm:pt modelId="{13808F21-2161-4D37-A547-761DBD445189}">
      <dgm:prSet phldrT="[Text]"/>
      <dgm:spPr/>
      <dgm:t>
        <a:bodyPr/>
        <a:lstStyle/>
        <a:p>
          <a:r>
            <a:rPr lang="en-US" dirty="0" smtClean="0"/>
            <a:t>Blended learning </a:t>
          </a:r>
          <a:endParaRPr lang="en-US" dirty="0"/>
        </a:p>
      </dgm:t>
    </dgm:pt>
    <dgm:pt modelId="{7B040468-8A35-4B38-83EB-38455D006C89}" type="parTrans" cxnId="{E63E6FDF-83E9-4473-B9AD-8019D36DB771}">
      <dgm:prSet/>
      <dgm:spPr/>
      <dgm:t>
        <a:bodyPr/>
        <a:lstStyle/>
        <a:p>
          <a:endParaRPr lang="en-US"/>
        </a:p>
      </dgm:t>
    </dgm:pt>
    <dgm:pt modelId="{C5C28BD6-8A8C-4DAC-A717-FC4049363630}" type="sibTrans" cxnId="{E63E6FDF-83E9-4473-B9AD-8019D36DB771}">
      <dgm:prSet/>
      <dgm:spPr/>
      <dgm:t>
        <a:bodyPr/>
        <a:lstStyle/>
        <a:p>
          <a:endParaRPr lang="en-US"/>
        </a:p>
      </dgm:t>
    </dgm:pt>
    <dgm:pt modelId="{5657E890-AEE0-4ED0-A9EC-C471E7907F20}" type="pres">
      <dgm:prSet presAssocID="{D6110FB8-A071-48A7-8C00-440180EB82DC}" presName="Name0" presStyleCnt="0">
        <dgm:presLayoutVars>
          <dgm:chMax val="4"/>
          <dgm:resizeHandles val="exact"/>
        </dgm:presLayoutVars>
      </dgm:prSet>
      <dgm:spPr/>
      <dgm:t>
        <a:bodyPr/>
        <a:lstStyle/>
        <a:p>
          <a:endParaRPr lang="en-US"/>
        </a:p>
      </dgm:t>
    </dgm:pt>
    <dgm:pt modelId="{E6C516CA-487E-4B21-A8FF-F799093CEEB1}" type="pres">
      <dgm:prSet presAssocID="{D6110FB8-A071-48A7-8C00-440180EB82DC}" presName="ellipse" presStyleLbl="trBgShp" presStyleIdx="0" presStyleCnt="1" custLinFactNeighborX="155" custLinFactNeighborY="-13185"/>
      <dgm:spPr/>
    </dgm:pt>
    <dgm:pt modelId="{715280C4-57E0-4E9A-B43A-E852A25B909D}" type="pres">
      <dgm:prSet presAssocID="{D6110FB8-A071-48A7-8C00-440180EB82DC}" presName="arrow1" presStyleLbl="fgShp" presStyleIdx="0" presStyleCnt="1"/>
      <dgm:spPr/>
    </dgm:pt>
    <dgm:pt modelId="{C77A1C09-7103-48A6-ABAA-F2B7FA8A7DB4}" type="pres">
      <dgm:prSet presAssocID="{D6110FB8-A071-48A7-8C00-440180EB82DC}" presName="rectangle" presStyleLbl="revTx" presStyleIdx="0" presStyleCnt="1">
        <dgm:presLayoutVars>
          <dgm:bulletEnabled val="1"/>
        </dgm:presLayoutVars>
      </dgm:prSet>
      <dgm:spPr/>
      <dgm:t>
        <a:bodyPr/>
        <a:lstStyle/>
        <a:p>
          <a:endParaRPr lang="en-US"/>
        </a:p>
      </dgm:t>
    </dgm:pt>
    <dgm:pt modelId="{8A11F303-B695-4676-BC24-9ECB8A327855}" type="pres">
      <dgm:prSet presAssocID="{BE07DEA2-0908-4FB0-95A2-BC46D9FC598B}" presName="item1" presStyleLbl="node1" presStyleIdx="0" presStyleCnt="2" custLinFactNeighborX="49859" custLinFactNeighborY="-81127">
        <dgm:presLayoutVars>
          <dgm:bulletEnabled val="1"/>
        </dgm:presLayoutVars>
      </dgm:prSet>
      <dgm:spPr/>
      <dgm:t>
        <a:bodyPr/>
        <a:lstStyle/>
        <a:p>
          <a:endParaRPr lang="en-US"/>
        </a:p>
      </dgm:t>
    </dgm:pt>
    <dgm:pt modelId="{8DD1109E-48DF-4A85-86CF-576E5FC35B50}" type="pres">
      <dgm:prSet presAssocID="{13808F21-2161-4D37-A547-761DBD445189}" presName="item2" presStyleLbl="node1" presStyleIdx="1" presStyleCnt="2" custLinFactNeighborX="10141" custLinFactNeighborY="19437">
        <dgm:presLayoutVars>
          <dgm:bulletEnabled val="1"/>
        </dgm:presLayoutVars>
      </dgm:prSet>
      <dgm:spPr/>
      <dgm:t>
        <a:bodyPr/>
        <a:lstStyle/>
        <a:p>
          <a:endParaRPr lang="en-US"/>
        </a:p>
      </dgm:t>
    </dgm:pt>
    <dgm:pt modelId="{6CA757BD-2737-41FA-92FC-ADD5093A33A8}" type="pres">
      <dgm:prSet presAssocID="{D6110FB8-A071-48A7-8C00-440180EB82DC}" presName="funnel" presStyleLbl="trAlignAcc1" presStyleIdx="0" presStyleCnt="1" custLinFactNeighborX="-956" custLinFactNeighborY="3735"/>
      <dgm:spPr/>
    </dgm:pt>
  </dgm:ptLst>
  <dgm:cxnLst>
    <dgm:cxn modelId="{2FB61EE6-C45E-4FED-8DF9-10A7A71BD6AB}" srcId="{D6110FB8-A071-48A7-8C00-440180EB82DC}" destId="{305B8D23-71D9-4C33-98F9-B31015726D10}" srcOrd="0" destOrd="0" parTransId="{32E2179C-4F7D-4A4A-AB05-ADE41D7C8C07}" sibTransId="{1A6EA386-2F19-4D6C-B5E6-97865DDCBF01}"/>
    <dgm:cxn modelId="{B417929B-AAE7-484B-9A50-C0BFC0ADCC31}" type="presOf" srcId="{305B8D23-71D9-4C33-98F9-B31015726D10}" destId="{8DD1109E-48DF-4A85-86CF-576E5FC35B50}" srcOrd="0" destOrd="0" presId="urn:microsoft.com/office/officeart/2005/8/layout/funnel1"/>
    <dgm:cxn modelId="{77D0BEA0-533A-407A-A3D1-966274F5B7D0}" type="presOf" srcId="{BE07DEA2-0908-4FB0-95A2-BC46D9FC598B}" destId="{8A11F303-B695-4676-BC24-9ECB8A327855}" srcOrd="0" destOrd="0" presId="urn:microsoft.com/office/officeart/2005/8/layout/funnel1"/>
    <dgm:cxn modelId="{BCC640E5-278F-4265-BE46-7EA38C481951}" srcId="{D6110FB8-A071-48A7-8C00-440180EB82DC}" destId="{BE07DEA2-0908-4FB0-95A2-BC46D9FC598B}" srcOrd="1" destOrd="0" parTransId="{D986DE3C-7744-4151-BE93-3ECC38B011C4}" sibTransId="{D67B707D-466B-4C4E-85A8-E10D08198922}"/>
    <dgm:cxn modelId="{E99727F0-BA9C-4D64-AECC-F68CB7BC1267}" type="presOf" srcId="{13808F21-2161-4D37-A547-761DBD445189}" destId="{C77A1C09-7103-48A6-ABAA-F2B7FA8A7DB4}" srcOrd="0" destOrd="0" presId="urn:microsoft.com/office/officeart/2005/8/layout/funnel1"/>
    <dgm:cxn modelId="{E63E6FDF-83E9-4473-B9AD-8019D36DB771}" srcId="{D6110FB8-A071-48A7-8C00-440180EB82DC}" destId="{13808F21-2161-4D37-A547-761DBD445189}" srcOrd="2" destOrd="0" parTransId="{7B040468-8A35-4B38-83EB-38455D006C89}" sibTransId="{C5C28BD6-8A8C-4DAC-A717-FC4049363630}"/>
    <dgm:cxn modelId="{02D550C2-41D9-4310-95C4-51285B2AE4F1}" type="presOf" srcId="{D6110FB8-A071-48A7-8C00-440180EB82DC}" destId="{5657E890-AEE0-4ED0-A9EC-C471E7907F20}" srcOrd="0" destOrd="0" presId="urn:microsoft.com/office/officeart/2005/8/layout/funnel1"/>
    <dgm:cxn modelId="{7F1D8671-54D6-4B70-A027-4CAA54C8AE44}" type="presParOf" srcId="{5657E890-AEE0-4ED0-A9EC-C471E7907F20}" destId="{E6C516CA-487E-4B21-A8FF-F799093CEEB1}" srcOrd="0" destOrd="0" presId="urn:microsoft.com/office/officeart/2005/8/layout/funnel1"/>
    <dgm:cxn modelId="{FC6C6EC2-5245-410E-9F65-904689EABFDB}" type="presParOf" srcId="{5657E890-AEE0-4ED0-A9EC-C471E7907F20}" destId="{715280C4-57E0-4E9A-B43A-E852A25B909D}" srcOrd="1" destOrd="0" presId="urn:microsoft.com/office/officeart/2005/8/layout/funnel1"/>
    <dgm:cxn modelId="{C3C92701-81BB-4BD9-94B8-436AAA7D7F60}" type="presParOf" srcId="{5657E890-AEE0-4ED0-A9EC-C471E7907F20}" destId="{C77A1C09-7103-48A6-ABAA-F2B7FA8A7DB4}" srcOrd="2" destOrd="0" presId="urn:microsoft.com/office/officeart/2005/8/layout/funnel1"/>
    <dgm:cxn modelId="{11BE215F-80AE-436C-93B4-CAE18D7AF009}" type="presParOf" srcId="{5657E890-AEE0-4ED0-A9EC-C471E7907F20}" destId="{8A11F303-B695-4676-BC24-9ECB8A327855}" srcOrd="3" destOrd="0" presId="urn:microsoft.com/office/officeart/2005/8/layout/funnel1"/>
    <dgm:cxn modelId="{78D90ED2-B203-409C-AD6B-3836E900CE9B}" type="presParOf" srcId="{5657E890-AEE0-4ED0-A9EC-C471E7907F20}" destId="{8DD1109E-48DF-4A85-86CF-576E5FC35B50}" srcOrd="4" destOrd="0" presId="urn:microsoft.com/office/officeart/2005/8/layout/funnel1"/>
    <dgm:cxn modelId="{7AE7563C-8852-4BC2-BF76-77F9DC86A70D}" type="presParOf" srcId="{5657E890-AEE0-4ED0-A9EC-C471E7907F20}" destId="{6CA757BD-2737-41FA-92FC-ADD5093A33A8}" srcOrd="5"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C516CA-487E-4B21-A8FF-F799093CEEB1}">
      <dsp:nvSpPr>
        <dsp:cNvPr id="0" name=""/>
        <dsp:cNvSpPr/>
      </dsp:nvSpPr>
      <dsp:spPr>
        <a:xfrm>
          <a:off x="1824452" y="16810"/>
          <a:ext cx="3656274" cy="1269775"/>
        </a:xfrm>
        <a:prstGeom prst="ellipse">
          <a:avLst/>
        </a:prstGeom>
        <a:solidFill>
          <a:schemeClr val="accent2">
            <a:tint val="50000"/>
            <a:alpha val="40000"/>
            <a:hueOff val="0"/>
            <a:satOff val="0"/>
            <a:lumOff val="0"/>
            <a:alphaOff val="0"/>
          </a:schemeClr>
        </a:solidFill>
        <a:ln>
          <a:noFill/>
        </a:ln>
        <a:effectLst/>
        <a:scene3d>
          <a:camera prst="orthographicFront"/>
          <a:lightRig rig="flat" dir="t"/>
        </a:scene3d>
        <a:sp3d z="-190500" extrusionH="12700" prstMaterial="matte"/>
      </dsp:spPr>
      <dsp:style>
        <a:lnRef idx="0">
          <a:scrgbClr r="0" g="0" b="0"/>
        </a:lnRef>
        <a:fillRef idx="1">
          <a:scrgbClr r="0" g="0" b="0"/>
        </a:fillRef>
        <a:effectRef idx="0">
          <a:scrgbClr r="0" g="0" b="0"/>
        </a:effectRef>
        <a:fontRef idx="minor"/>
      </dsp:style>
    </dsp:sp>
    <dsp:sp modelId="{715280C4-57E0-4E9A-B43A-E852A25B909D}">
      <dsp:nvSpPr>
        <dsp:cNvPr id="0" name=""/>
        <dsp:cNvSpPr/>
      </dsp:nvSpPr>
      <dsp:spPr>
        <a:xfrm>
          <a:off x="3298301" y="3293481"/>
          <a:ext cx="708580" cy="453491"/>
        </a:xfrm>
        <a:prstGeom prst="downArrow">
          <a:avLst/>
        </a:prstGeom>
        <a:solidFill>
          <a:schemeClr val="accent2">
            <a:tint val="60000"/>
            <a:hueOff val="0"/>
            <a:satOff val="0"/>
            <a:lumOff val="0"/>
            <a:alphaOff val="0"/>
          </a:schemeClr>
        </a:solidFill>
        <a:ln>
          <a:noFill/>
        </a:ln>
        <a:effectLst>
          <a:outerShdw blurRad="44450" dist="25400" dir="2700000" algn="br" rotWithShape="0">
            <a:srgbClr val="000000">
              <a:alpha val="60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C77A1C09-7103-48A6-ABAA-F2B7FA8A7DB4}">
      <dsp:nvSpPr>
        <dsp:cNvPr id="0" name=""/>
        <dsp:cNvSpPr/>
      </dsp:nvSpPr>
      <dsp:spPr>
        <a:xfrm>
          <a:off x="1951998" y="3656274"/>
          <a:ext cx="3401185" cy="850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Blended learning </a:t>
          </a:r>
          <a:endParaRPr lang="en-US" sz="3000" kern="1200" dirty="0"/>
        </a:p>
      </dsp:txBody>
      <dsp:txXfrm>
        <a:off x="1951998" y="3656274"/>
        <a:ext cx="3401185" cy="850296"/>
      </dsp:txXfrm>
    </dsp:sp>
    <dsp:sp modelId="{8A11F303-B695-4676-BC24-9ECB8A327855}">
      <dsp:nvSpPr>
        <dsp:cNvPr id="0" name=""/>
        <dsp:cNvSpPr/>
      </dsp:nvSpPr>
      <dsp:spPr>
        <a:xfrm>
          <a:off x="3784006" y="517344"/>
          <a:ext cx="1275444" cy="1275444"/>
        </a:xfrm>
        <a:prstGeom prst="ellipse">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Online</a:t>
          </a:r>
          <a:endParaRPr lang="en-US" sz="1800" kern="1200" dirty="0"/>
        </a:p>
      </dsp:txBody>
      <dsp:txXfrm>
        <a:off x="3970790" y="704128"/>
        <a:ext cx="901876" cy="901876"/>
      </dsp:txXfrm>
    </dsp:sp>
    <dsp:sp modelId="{8DD1109E-48DF-4A85-86CF-576E5FC35B50}">
      <dsp:nvSpPr>
        <dsp:cNvPr id="0" name=""/>
        <dsp:cNvSpPr/>
      </dsp:nvSpPr>
      <dsp:spPr>
        <a:xfrm>
          <a:off x="2364773" y="843115"/>
          <a:ext cx="1275444" cy="1275444"/>
        </a:xfrm>
        <a:prstGeom prst="ellipse">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Face-to-face</a:t>
          </a:r>
        </a:p>
        <a:p>
          <a:pPr lvl="0" algn="ctr" defTabSz="800100">
            <a:lnSpc>
              <a:spcPct val="90000"/>
            </a:lnSpc>
            <a:spcBef>
              <a:spcPct val="0"/>
            </a:spcBef>
            <a:spcAft>
              <a:spcPct val="35000"/>
            </a:spcAft>
          </a:pPr>
          <a:endParaRPr lang="en-US" sz="1800" kern="1200" dirty="0"/>
        </a:p>
      </dsp:txBody>
      <dsp:txXfrm>
        <a:off x="2551557" y="1029899"/>
        <a:ext cx="901876" cy="901876"/>
      </dsp:txXfrm>
    </dsp:sp>
    <dsp:sp modelId="{6CA757BD-2737-41FA-92FC-ADD5093A33A8}">
      <dsp:nvSpPr>
        <dsp:cNvPr id="0" name=""/>
        <dsp:cNvSpPr/>
      </dsp:nvSpPr>
      <dsp:spPr>
        <a:xfrm>
          <a:off x="1630632" y="146908"/>
          <a:ext cx="3968049" cy="3174439"/>
        </a:xfrm>
        <a:prstGeom prst="funnel">
          <a:avLst/>
        </a:prstGeom>
        <a:solidFill>
          <a:schemeClr val="lt1">
            <a:alpha val="40000"/>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14.png"/></Relationships>
</file>

<file path=ppt/drawings/drawing1.xml><?xml version="1.0" encoding="utf-8"?>
<c:userShapes xmlns:c="http://schemas.openxmlformats.org/drawingml/2006/chart">
  <cdr:relSizeAnchor xmlns:cdr="http://schemas.openxmlformats.org/drawingml/2006/chartDrawing">
    <cdr:from>
      <cdr:x>0.83922</cdr:x>
      <cdr:y>0.83605</cdr:y>
    </cdr:from>
    <cdr:to>
      <cdr:x>1</cdr:x>
      <cdr:y>1</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6714633" y="3886134"/>
          <a:ext cx="1286367" cy="762066"/>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E574AC39-44E6-425E-AF49-CF7D189F346F}" type="datetimeFigureOut">
              <a:rPr lang="en-US" smtClean="0"/>
              <a:t>4/16/2017</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6320F472-929B-459B-8D82-2FABCC5B32A0}" type="slidenum">
              <a:rPr lang="en-US" smtClean="0"/>
              <a:t>‹#›</a:t>
            </a:fld>
            <a:endParaRPr lang="en-US"/>
          </a:p>
        </p:txBody>
      </p:sp>
    </p:spTree>
    <p:extLst>
      <p:ext uri="{BB962C8B-B14F-4D97-AF65-F5344CB8AC3E}">
        <p14:creationId xmlns:p14="http://schemas.microsoft.com/office/powerpoint/2010/main" val="32022641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DF2775BC-6312-42C7-B7C5-EA6783C2D9CA}" type="datetimeFigureOut">
              <a:rPr lang="en-US" smtClean="0"/>
              <a:t>4/16/2017</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67F715A1-4ADC-44E0-9587-804FF39D6B22}" type="slidenum">
              <a:rPr lang="en-US" smtClean="0"/>
              <a:t>‹#›</a:t>
            </a:fld>
            <a:endParaRPr lang="en-US"/>
          </a:p>
        </p:txBody>
      </p:sp>
    </p:spTree>
    <p:extLst>
      <p:ext uri="{BB962C8B-B14F-4D97-AF65-F5344CB8AC3E}">
        <p14:creationId xmlns:p14="http://schemas.microsoft.com/office/powerpoint/2010/main" val="172984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4</a:t>
            </a:fld>
            <a:endParaRPr lang="en-US"/>
          </a:p>
        </p:txBody>
      </p:sp>
    </p:spTree>
    <p:extLst>
      <p:ext uri="{BB962C8B-B14F-4D97-AF65-F5344CB8AC3E}">
        <p14:creationId xmlns:p14="http://schemas.microsoft.com/office/powerpoint/2010/main" val="274983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5538" cy="3490913"/>
          </a:xfrm>
        </p:spPr>
      </p:sp>
      <p:sp>
        <p:nvSpPr>
          <p:cNvPr id="3" name="Notes Placeholder 2"/>
          <p:cNvSpPr>
            <a:spLocks noGrp="1"/>
          </p:cNvSpPr>
          <p:nvPr>
            <p:ph type="body" idx="1"/>
            <p:custDataLst>
              <p:tags r:id="rId1"/>
            </p:custDataLst>
          </p:nvPr>
        </p:nvSpPr>
        <p:spPr/>
        <p:txBody>
          <a:bodyPr/>
          <a:lstStyle/>
          <a:p>
            <a:r>
              <a:rPr lang="en-US" dirty="0" smtClean="0"/>
              <a:t>Different for grad and working adults/ recent Quebec survey</a:t>
            </a:r>
            <a:r>
              <a:rPr lang="en-US" baseline="0" dirty="0" smtClean="0"/>
              <a:t> found about the same. Lecture capture very popular</a:t>
            </a:r>
            <a:endParaRPr lang="en-US" dirty="0"/>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23</a:t>
            </a:fld>
            <a:endParaRPr lang="en-US"/>
          </a:p>
        </p:txBody>
      </p:sp>
    </p:spTree>
    <p:extLst>
      <p:ext uri="{BB962C8B-B14F-4D97-AF65-F5344CB8AC3E}">
        <p14:creationId xmlns:p14="http://schemas.microsoft.com/office/powerpoint/2010/main" val="4045040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31</a:t>
            </a:fld>
            <a:endParaRPr lang="en-US"/>
          </a:p>
        </p:txBody>
      </p:sp>
    </p:spTree>
    <p:extLst>
      <p:ext uri="{BB962C8B-B14F-4D97-AF65-F5344CB8AC3E}">
        <p14:creationId xmlns:p14="http://schemas.microsoft.com/office/powerpoint/2010/main" val="1165604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32</a:t>
            </a:fld>
            <a:endParaRPr lang="en-US"/>
          </a:p>
        </p:txBody>
      </p:sp>
    </p:spTree>
    <p:extLst>
      <p:ext uri="{BB962C8B-B14F-4D97-AF65-F5344CB8AC3E}">
        <p14:creationId xmlns:p14="http://schemas.microsoft.com/office/powerpoint/2010/main" val="2916909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23649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569A00-FDBF-4EF7-A2D3-4DF0F77C5EF2}" type="slidenum">
              <a:rPr lang="en-US"/>
              <a:pPr/>
              <a:t>6</a:t>
            </a:fld>
            <a:endParaRPr lang="en-US"/>
          </a:p>
        </p:txBody>
      </p:sp>
      <p:sp>
        <p:nvSpPr>
          <p:cNvPr id="256002" name="Rectangle 2"/>
          <p:cNvSpPr>
            <a:spLocks noGrp="1" noRot="1" noChangeAspect="1" noChangeArrowheads="1" noTextEdit="1"/>
          </p:cNvSpPr>
          <p:nvPr>
            <p:ph type="sldImg"/>
            <p:custDataLst>
              <p:tags r:id="rId1"/>
            </p:custDataLst>
          </p:nvPr>
        </p:nvSpPr>
        <p:spPr>
          <a:xfrm>
            <a:off x="409575" y="698500"/>
            <a:ext cx="6205538" cy="3490913"/>
          </a:xfrm>
          <a:ln/>
        </p:spPr>
      </p:sp>
      <p:sp>
        <p:nvSpPr>
          <p:cNvPr id="256003" name="Rectangle 3"/>
          <p:cNvSpPr>
            <a:spLocks noGrp="1" noChangeArrowheads="1"/>
          </p:cNvSpPr>
          <p:nvPr>
            <p:ph type="body" idx="1"/>
          </p:nvPr>
        </p:nvSpPr>
        <p:spPr/>
        <p:txBody>
          <a:bodyPr>
            <a:normAutofit lnSpcReduction="10000"/>
          </a:bodyPr>
          <a:lstStyle/>
          <a:p>
            <a:pPr>
              <a:lnSpc>
                <a:spcPct val="80000"/>
              </a:lnSpc>
            </a:pPr>
            <a:r>
              <a:rPr lang="en-US" sz="900" dirty="0"/>
              <a:t>Garrison BLENDED LEARNING  is not new—what is new is the recognition of its potential to help fundamentally redesign the learning experience in ways that can enhance the traditional values of higher education. The challenge is how to merge the distinct approach and properties of f2f and online.</a:t>
            </a:r>
          </a:p>
          <a:p>
            <a:pPr>
              <a:lnSpc>
                <a:spcPct val="80000"/>
              </a:lnSpc>
            </a:pPr>
            <a:endParaRPr lang="en-US" sz="900" dirty="0"/>
          </a:p>
          <a:p>
            <a:pPr>
              <a:lnSpc>
                <a:spcPct val="80000"/>
              </a:lnSpc>
            </a:pPr>
            <a:r>
              <a:rPr lang="en-US" sz="900" dirty="0"/>
              <a:t>In this 2004 paper, Stephen </a:t>
            </a:r>
            <a:r>
              <a:rPr lang="en-US" sz="900" dirty="0" err="1"/>
              <a:t>Laster</a:t>
            </a:r>
            <a:r>
              <a:rPr lang="en-US" sz="900" dirty="0"/>
              <a:t> of Babson College (now at Harvard Business School) shares thoughts on defining blended learning.</a:t>
            </a:r>
          </a:p>
          <a:p>
            <a:pPr>
              <a:lnSpc>
                <a:spcPct val="80000"/>
              </a:lnSpc>
            </a:pPr>
            <a:r>
              <a:rPr lang="en-US" sz="900" dirty="0"/>
              <a:t>Following is the introduction to the paper, read the attached for the remainder:</a:t>
            </a:r>
            <a:endParaRPr lang="en-US" sz="900" b="1" dirty="0"/>
          </a:p>
          <a:p>
            <a:pPr>
              <a:lnSpc>
                <a:spcPct val="80000"/>
              </a:lnSpc>
            </a:pPr>
            <a:r>
              <a:rPr lang="en-US" sz="900" b="1" dirty="0"/>
              <a:t>INTRODUCTION</a:t>
            </a:r>
            <a:endParaRPr lang="en-US" sz="900" dirty="0"/>
          </a:p>
          <a:p>
            <a:pPr>
              <a:lnSpc>
                <a:spcPct val="80000"/>
              </a:lnSpc>
            </a:pPr>
            <a:r>
              <a:rPr lang="en-US" sz="900" dirty="0"/>
              <a:t>This past summer I had the pleasure of participating in the Sloan-C Online Research Workshop. Working with a large group of energetic educators, we were able to examine the issues of student satisfaction, learning effectiveness, blended environments, and transformative assessment. I facilitated the conversation around blended learning in which a productive exchange of ideas took place. </a:t>
            </a:r>
          </a:p>
          <a:p>
            <a:pPr>
              <a:lnSpc>
                <a:spcPct val="80000"/>
              </a:lnSpc>
            </a:pPr>
            <a:r>
              <a:rPr lang="en-US" sz="900" dirty="0"/>
              <a:t>In the realm of blended learning, I was struck by the large number of educators and institutions who are delivering blended experiences and by the large number of definitions applied to blended learning. At one extreme, one could argue that “blended” learning can be any kind of learning. However, in an applied view, one generally equates blended learning to a teaching and learning experience that uses technology. Within the bounds of the applied view, great variability still exists around a firmly established blended learning definition. </a:t>
            </a:r>
          </a:p>
          <a:p>
            <a:pPr>
              <a:lnSpc>
                <a:spcPct val="80000"/>
              </a:lnSpc>
            </a:pPr>
            <a:r>
              <a:rPr lang="en-US" sz="900" dirty="0"/>
              <a:t>The fluid definition of blended learning is simultaneously a strength and weakness of our current understanding and practice. The strength is</a:t>
            </a:r>
            <a:br>
              <a:rPr lang="en-US" sz="900" dirty="0"/>
            </a:br>
            <a:r>
              <a:rPr lang="en-US" sz="900" dirty="0"/>
              <a:t>that it leaves the door open for innovation and experimentation. New ideas are readily applied supporting conceptual and practical advances in the blended field. Experimentation continues to be embraced and lessons learned are collected and distilled. In this “research system,” the fluid definition allows ideas to easily enter, flourish, and contribute to the advancement of our understanding of blended learning. </a:t>
            </a:r>
          </a:p>
          <a:p>
            <a:pPr>
              <a:lnSpc>
                <a:spcPct val="80000"/>
              </a:lnSpc>
            </a:pPr>
            <a:r>
              <a:rPr lang="en-US" sz="900" dirty="0"/>
              <a:t>The weakness is a potential lack of benchmark from which to measure performance and success. The “system” (the entire body of activity that develops, delivers, and evaluates blended learning) is so consumed with works in process that it becomes difficult to develop common concepts</a:t>
            </a:r>
            <a:br>
              <a:rPr lang="en-US" sz="900" dirty="0"/>
            </a:br>
            <a:r>
              <a:rPr lang="en-US" sz="900" dirty="0"/>
              <a:t>that can be measured across students, institutions, and time. Today’s blended course may look nothing like next semester’s offering, even though the learning objectives will have remained constant. </a:t>
            </a:r>
          </a:p>
          <a:p>
            <a:pPr>
              <a:lnSpc>
                <a:spcPct val="80000"/>
              </a:lnSpc>
            </a:pPr>
            <a:r>
              <a:rPr lang="en-US" sz="900" dirty="0"/>
              <a:t>A mature or stable definition provides a solid foundation from which to measure and provides an environment where change is potentially easier to manage. However, the risk of developing and implementing a definition prematurely is that it inhibits creativity before arriving at </a:t>
            </a:r>
            <a:r>
              <a:rPr lang="en-US" sz="900" dirty="0" err="1"/>
              <a:t>themost</a:t>
            </a:r>
            <a:r>
              <a:rPr lang="en-US" sz="900" dirty="0"/>
              <a:t> productive understanding of blended learning. In essence, we are arguably best served by an environment where we have shared understandings of blended learning concepts, from which we can measure outcomes and performance (perhaps through the lens of Sloan-C Pillars), manage risk and investment trade-offs, but where our ability to experiment is unfettered.</a:t>
            </a:r>
          </a:p>
        </p:txBody>
      </p:sp>
    </p:spTree>
    <p:extLst>
      <p:ext uri="{BB962C8B-B14F-4D97-AF65-F5344CB8AC3E}">
        <p14:creationId xmlns:p14="http://schemas.microsoft.com/office/powerpoint/2010/main" val="1037082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569A00-FDBF-4EF7-A2D3-4DF0F77C5EF2}" type="slidenum">
              <a:rPr lang="en-US"/>
              <a:pPr/>
              <a:t>7</a:t>
            </a:fld>
            <a:endParaRPr lang="en-US"/>
          </a:p>
        </p:txBody>
      </p:sp>
      <p:sp>
        <p:nvSpPr>
          <p:cNvPr id="256002" name="Rectangle 2"/>
          <p:cNvSpPr>
            <a:spLocks noGrp="1" noRot="1" noChangeAspect="1" noChangeArrowheads="1" noTextEdit="1"/>
          </p:cNvSpPr>
          <p:nvPr>
            <p:ph type="sldImg"/>
            <p:custDataLst>
              <p:tags r:id="rId1"/>
            </p:custDataLst>
          </p:nvPr>
        </p:nvSpPr>
        <p:spPr>
          <a:xfrm>
            <a:off x="409575" y="698500"/>
            <a:ext cx="6205538" cy="3490913"/>
          </a:xfrm>
          <a:ln/>
        </p:spPr>
      </p:sp>
      <p:sp>
        <p:nvSpPr>
          <p:cNvPr id="256003" name="Rectangle 3"/>
          <p:cNvSpPr>
            <a:spLocks noGrp="1" noChangeArrowheads="1"/>
          </p:cNvSpPr>
          <p:nvPr>
            <p:ph type="body" idx="1"/>
          </p:nvPr>
        </p:nvSpPr>
        <p:spPr/>
        <p:txBody>
          <a:bodyPr>
            <a:normAutofit lnSpcReduction="10000"/>
          </a:bodyPr>
          <a:lstStyle/>
          <a:p>
            <a:pPr>
              <a:lnSpc>
                <a:spcPct val="80000"/>
              </a:lnSpc>
            </a:pPr>
            <a:r>
              <a:rPr lang="en-US" sz="900" dirty="0"/>
              <a:t>Garrison BLENDED LEARNING  is not new—what is new is the recognition of its potential to help fundamentally redesign the learning experience in ways that can enhance the traditional values of higher education. The challenge is how to merge the distinct approach and properties of f2f and online.</a:t>
            </a:r>
          </a:p>
          <a:p>
            <a:pPr>
              <a:lnSpc>
                <a:spcPct val="80000"/>
              </a:lnSpc>
            </a:pPr>
            <a:endParaRPr lang="en-US" sz="900" dirty="0"/>
          </a:p>
          <a:p>
            <a:pPr>
              <a:lnSpc>
                <a:spcPct val="80000"/>
              </a:lnSpc>
            </a:pPr>
            <a:r>
              <a:rPr lang="en-US" sz="900" dirty="0"/>
              <a:t>In this 2004 paper, Stephen </a:t>
            </a:r>
            <a:r>
              <a:rPr lang="en-US" sz="900" dirty="0" err="1"/>
              <a:t>Laster</a:t>
            </a:r>
            <a:r>
              <a:rPr lang="en-US" sz="900" dirty="0"/>
              <a:t> of Babson College (now at Harvard Business School) shares thoughts on defining blended learning.</a:t>
            </a:r>
          </a:p>
          <a:p>
            <a:pPr>
              <a:lnSpc>
                <a:spcPct val="80000"/>
              </a:lnSpc>
            </a:pPr>
            <a:r>
              <a:rPr lang="en-US" sz="900" dirty="0"/>
              <a:t>Following is the introduction to the paper, read the attached for the remainder:</a:t>
            </a:r>
            <a:endParaRPr lang="en-US" sz="900" b="1" dirty="0"/>
          </a:p>
          <a:p>
            <a:pPr>
              <a:lnSpc>
                <a:spcPct val="80000"/>
              </a:lnSpc>
            </a:pPr>
            <a:r>
              <a:rPr lang="en-US" sz="900" b="1" dirty="0"/>
              <a:t>INTRODUCTION</a:t>
            </a:r>
            <a:endParaRPr lang="en-US" sz="900" dirty="0"/>
          </a:p>
          <a:p>
            <a:pPr>
              <a:lnSpc>
                <a:spcPct val="80000"/>
              </a:lnSpc>
            </a:pPr>
            <a:r>
              <a:rPr lang="en-US" sz="900" dirty="0"/>
              <a:t>This past summer I had the pleasure of participating in the Sloan-C Online Research Workshop. Working with a large group of energetic educators, we were able to examine the issues of student satisfaction, learning effectiveness, blended environments, and transformative assessment. I facilitated the conversation around blended learning in which a productive exchange of ideas took place. </a:t>
            </a:r>
          </a:p>
          <a:p>
            <a:pPr>
              <a:lnSpc>
                <a:spcPct val="80000"/>
              </a:lnSpc>
            </a:pPr>
            <a:r>
              <a:rPr lang="en-US" sz="900" dirty="0"/>
              <a:t>In the realm of blended learning, I was struck by the large number of educators and institutions who are delivering blended experiences and by the large number of definitions applied to blended learning. At one extreme, one could argue that “blended” learning can be any kind of learning. However, in an applied view, one generally equates blended learning to a teaching and learning experience that uses technology. Within the bounds of the applied view, great variability still exists around a firmly established blended learning definition. </a:t>
            </a:r>
          </a:p>
          <a:p>
            <a:pPr>
              <a:lnSpc>
                <a:spcPct val="80000"/>
              </a:lnSpc>
            </a:pPr>
            <a:r>
              <a:rPr lang="en-US" sz="900" dirty="0"/>
              <a:t>The fluid definition of blended learning is simultaneously a strength and weakness of our current understanding and practice. The strength is</a:t>
            </a:r>
            <a:br>
              <a:rPr lang="en-US" sz="900" dirty="0"/>
            </a:br>
            <a:r>
              <a:rPr lang="en-US" sz="900" dirty="0"/>
              <a:t>that it leaves the door open for innovation and experimentation. New ideas are readily applied supporting conceptual and practical advances in the blended field. Experimentation continues to be embraced and lessons learned are collected and distilled. In this “research system,” the fluid definition allows ideas to easily enter, flourish, and contribute to the advancement of our understanding of blended learning. </a:t>
            </a:r>
          </a:p>
          <a:p>
            <a:pPr>
              <a:lnSpc>
                <a:spcPct val="80000"/>
              </a:lnSpc>
            </a:pPr>
            <a:r>
              <a:rPr lang="en-US" sz="900" dirty="0"/>
              <a:t>The weakness is a potential lack of benchmark from which to measure performance and success. The “system” (the entire body of activity that develops, delivers, and evaluates blended learning) is so consumed with works in process that it becomes difficult to develop common concepts</a:t>
            </a:r>
            <a:br>
              <a:rPr lang="en-US" sz="900" dirty="0"/>
            </a:br>
            <a:r>
              <a:rPr lang="en-US" sz="900" dirty="0"/>
              <a:t>that can be measured across students, institutions, and time. Today’s blended course may look nothing like next semester’s offering, even though the learning objectives will have remained constant. </a:t>
            </a:r>
          </a:p>
          <a:p>
            <a:pPr>
              <a:lnSpc>
                <a:spcPct val="80000"/>
              </a:lnSpc>
            </a:pPr>
            <a:r>
              <a:rPr lang="en-US" sz="900" dirty="0"/>
              <a:t>A mature or stable definition provides a solid foundation from which to measure and provides an environment where change is potentially easier to manage. However, the risk of developing and implementing a definition prematurely is that it inhibits creativity before arriving at </a:t>
            </a:r>
            <a:r>
              <a:rPr lang="en-US" sz="900" dirty="0" err="1"/>
              <a:t>themost</a:t>
            </a:r>
            <a:r>
              <a:rPr lang="en-US" sz="900" dirty="0"/>
              <a:t> productive understanding of blended learning. In essence, we are arguably best served by an environment where we have shared understandings of blended learning concepts, from which we can measure outcomes and performance (perhaps through the lens of Sloan-C Pillars), manage risk and investment trade-offs, but where our ability to experiment is unfettered.</a:t>
            </a:r>
          </a:p>
        </p:txBody>
      </p:sp>
    </p:spTree>
    <p:extLst>
      <p:ext uri="{BB962C8B-B14F-4D97-AF65-F5344CB8AC3E}">
        <p14:creationId xmlns:p14="http://schemas.microsoft.com/office/powerpoint/2010/main" val="2778523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cs typeface="Arial" charset="0"/>
              </a:defRPr>
            </a:lvl1pPr>
            <a:lvl2pPr marL="746600" indent="-287154" eaLnBrk="0" hangingPunct="0">
              <a:defRPr>
                <a:solidFill>
                  <a:schemeClr val="tx1"/>
                </a:solidFill>
                <a:latin typeface="Garamond" pitchFamily="18" charset="0"/>
                <a:cs typeface="Arial" charset="0"/>
              </a:defRPr>
            </a:lvl2pPr>
            <a:lvl3pPr marL="1148615" indent="-229723" eaLnBrk="0" hangingPunct="0">
              <a:defRPr>
                <a:solidFill>
                  <a:schemeClr val="tx1"/>
                </a:solidFill>
                <a:latin typeface="Garamond" pitchFamily="18" charset="0"/>
                <a:cs typeface="Arial" charset="0"/>
              </a:defRPr>
            </a:lvl3pPr>
            <a:lvl4pPr marL="1608062" indent="-229723" eaLnBrk="0" hangingPunct="0">
              <a:defRPr>
                <a:solidFill>
                  <a:schemeClr val="tx1"/>
                </a:solidFill>
                <a:latin typeface="Garamond" pitchFamily="18" charset="0"/>
                <a:cs typeface="Arial" charset="0"/>
              </a:defRPr>
            </a:lvl4pPr>
            <a:lvl5pPr marL="2067508" indent="-229723" eaLnBrk="0" hangingPunct="0">
              <a:defRPr>
                <a:solidFill>
                  <a:schemeClr val="tx1"/>
                </a:solidFill>
                <a:latin typeface="Garamond" pitchFamily="18" charset="0"/>
                <a:cs typeface="Arial" charset="0"/>
              </a:defRPr>
            </a:lvl5pPr>
            <a:lvl6pPr marL="2526954" indent="-229723" eaLnBrk="0" fontAlgn="base" hangingPunct="0">
              <a:spcBef>
                <a:spcPct val="0"/>
              </a:spcBef>
              <a:spcAft>
                <a:spcPct val="0"/>
              </a:spcAft>
              <a:defRPr>
                <a:solidFill>
                  <a:schemeClr val="tx1"/>
                </a:solidFill>
                <a:latin typeface="Garamond" pitchFamily="18" charset="0"/>
                <a:cs typeface="Arial" charset="0"/>
              </a:defRPr>
            </a:lvl6pPr>
            <a:lvl7pPr marL="2986400" indent="-229723" eaLnBrk="0" fontAlgn="base" hangingPunct="0">
              <a:spcBef>
                <a:spcPct val="0"/>
              </a:spcBef>
              <a:spcAft>
                <a:spcPct val="0"/>
              </a:spcAft>
              <a:defRPr>
                <a:solidFill>
                  <a:schemeClr val="tx1"/>
                </a:solidFill>
                <a:latin typeface="Garamond" pitchFamily="18" charset="0"/>
                <a:cs typeface="Arial" charset="0"/>
              </a:defRPr>
            </a:lvl7pPr>
            <a:lvl8pPr marL="3445846" indent="-229723" eaLnBrk="0" fontAlgn="base" hangingPunct="0">
              <a:spcBef>
                <a:spcPct val="0"/>
              </a:spcBef>
              <a:spcAft>
                <a:spcPct val="0"/>
              </a:spcAft>
              <a:defRPr>
                <a:solidFill>
                  <a:schemeClr val="tx1"/>
                </a:solidFill>
                <a:latin typeface="Garamond" pitchFamily="18" charset="0"/>
                <a:cs typeface="Arial" charset="0"/>
              </a:defRPr>
            </a:lvl8pPr>
            <a:lvl9pPr marL="3905293" indent="-229723" eaLnBrk="0" fontAlgn="base" hangingPunct="0">
              <a:spcBef>
                <a:spcPct val="0"/>
              </a:spcBef>
              <a:spcAft>
                <a:spcPct val="0"/>
              </a:spcAft>
              <a:defRPr>
                <a:solidFill>
                  <a:schemeClr val="tx1"/>
                </a:solidFill>
                <a:latin typeface="Garamond" pitchFamily="18" charset="0"/>
                <a:cs typeface="Arial" charset="0"/>
              </a:defRPr>
            </a:lvl9pPr>
          </a:lstStyle>
          <a:p>
            <a:pPr eaLnBrk="1" hangingPunct="1"/>
            <a:fld id="{D2301532-E381-4A95-BB58-D4ECC3BB5AB9}" type="slidenum">
              <a:rPr lang="en-US" smtClean="0">
                <a:latin typeface="Arial" charset="0"/>
                <a:ea typeface="ＭＳ Ｐゴシック" pitchFamily="26" charset="-128"/>
              </a:rPr>
              <a:pPr eaLnBrk="1" hangingPunct="1"/>
              <a:t>9</a:t>
            </a:fld>
            <a:endParaRPr lang="en-US" smtClean="0">
              <a:latin typeface="Arial" charset="0"/>
              <a:ea typeface="ＭＳ Ｐゴシック" pitchFamily="26" charset="-128"/>
            </a:endParaRPr>
          </a:p>
        </p:txBody>
      </p:sp>
      <p:sp>
        <p:nvSpPr>
          <p:cNvPr id="104451" name="Rectangle 2"/>
          <p:cNvSpPr>
            <a:spLocks noGrp="1" noRot="1" noChangeAspect="1" noChangeArrowheads="1" noTextEdit="1"/>
          </p:cNvSpPr>
          <p:nvPr>
            <p:ph type="sldImg"/>
          </p:nvPr>
        </p:nvSpPr>
        <p:spPr>
          <a:xfrm>
            <a:off x="425450" y="698500"/>
            <a:ext cx="6203950" cy="3490913"/>
          </a:xfrm>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128" indent="-228128" eaLnBrk="1" hangingPunct="1"/>
            <a:r>
              <a:rPr lang="en-US" dirty="0" smtClean="0">
                <a:ea typeface="ＭＳ Ｐゴシック" pitchFamily="26" charset="-128"/>
              </a:rPr>
              <a:t>When to incorporate F2F or online learning?</a:t>
            </a:r>
          </a:p>
          <a:p>
            <a:pPr marL="228128" indent="-228128" eaLnBrk="1" hangingPunct="1"/>
            <a:r>
              <a:rPr lang="en-US" b="1" dirty="0" smtClean="0">
                <a:ea typeface="ＭＳ Ｐゴシック" pitchFamily="26" charset="-128"/>
              </a:rPr>
              <a:t>Things to consider when designing learning activities in blended environment.</a:t>
            </a:r>
          </a:p>
          <a:p>
            <a:pPr marL="228128" indent="-228128" eaLnBrk="1" hangingPunct="1"/>
            <a:r>
              <a:rPr lang="en-US" dirty="0" smtClean="0">
                <a:ea typeface="ＭＳ Ｐゴシック" pitchFamily="26" charset="-128"/>
              </a:rPr>
              <a:t>Recognize the differences. One is not better – complementary.</a:t>
            </a:r>
          </a:p>
          <a:p>
            <a:pPr marL="228128" indent="-228128" eaLnBrk="1" hangingPunct="1"/>
            <a:endParaRPr lang="en-US" dirty="0" smtClean="0">
              <a:ea typeface="ＭＳ Ｐゴシック" pitchFamily="26" charset="-128"/>
            </a:endParaRPr>
          </a:p>
          <a:p>
            <a:pPr marL="228128" indent="-228128" eaLnBrk="1" hangingPunct="1"/>
            <a:r>
              <a:rPr lang="en-US" dirty="0" smtClean="0">
                <a:ea typeface="ＭＳ Ｐゴシック" pitchFamily="26" charset="-128"/>
              </a:rPr>
              <a:t>Few definitive studies re how to blend synchronous and asynchronous.</a:t>
            </a:r>
          </a:p>
          <a:p>
            <a:pPr marL="228128" indent="-228128" eaLnBrk="1" hangingPunct="1"/>
            <a:r>
              <a:rPr lang="en-US" dirty="0" smtClean="0">
                <a:ea typeface="ＭＳ Ｐゴシック" pitchFamily="26" charset="-128"/>
              </a:rPr>
              <a:t>This is what we are reasonably sure of. This influenced, however, by discipline, level of instruction and contextual constraints.</a:t>
            </a:r>
          </a:p>
          <a:p>
            <a:pPr marL="228128" indent="-228128" eaLnBrk="1" hangingPunct="1"/>
            <a:r>
              <a:rPr lang="en-US" dirty="0" smtClean="0">
                <a:ea typeface="ＭＳ Ｐゴシック" pitchFamily="26" charset="-128"/>
              </a:rPr>
              <a:t>Note Katrina Meyer’s research.</a:t>
            </a:r>
          </a:p>
          <a:p>
            <a:pPr marL="228128" indent="-228128" eaLnBrk="1" hangingPunct="1"/>
            <a:endParaRPr lang="en-US" dirty="0" smtClean="0">
              <a:ea typeface="ＭＳ Ｐゴシック" pitchFamily="26" charset="-128"/>
            </a:endParaRPr>
          </a:p>
          <a:p>
            <a:pPr marL="228128" indent="-228128" eaLnBrk="1" hangingPunct="1"/>
            <a:r>
              <a:rPr lang="en-US" dirty="0" smtClean="0">
                <a:ea typeface="ＭＳ Ｐゴシック" pitchFamily="26" charset="-128"/>
              </a:rPr>
              <a:t>Examples:</a:t>
            </a:r>
          </a:p>
          <a:p>
            <a:pPr marL="228128" indent="-228128" eaLnBrk="1" hangingPunct="1">
              <a:buFontTx/>
              <a:buAutoNum type="arabicPeriod"/>
            </a:pPr>
            <a:r>
              <a:rPr lang="en-US" dirty="0" smtClean="0">
                <a:ea typeface="ＭＳ Ｐゴシック" pitchFamily="26" charset="-128"/>
              </a:rPr>
              <a:t>F2F better to get started and organized</a:t>
            </a:r>
          </a:p>
          <a:p>
            <a:pPr marL="228128" indent="-228128" eaLnBrk="1" hangingPunct="1">
              <a:buFontTx/>
              <a:buAutoNum type="arabicPeriod"/>
            </a:pPr>
            <a:r>
              <a:rPr lang="en-US" dirty="0" smtClean="0">
                <a:ea typeface="ＭＳ Ｐゴシック" pitchFamily="26" charset="-128"/>
              </a:rPr>
              <a:t>F2F is can generate energy, motivation</a:t>
            </a:r>
          </a:p>
          <a:p>
            <a:pPr marL="228128" indent="-228128" eaLnBrk="1" hangingPunct="1">
              <a:buFontTx/>
              <a:buAutoNum type="arabicPeriod"/>
            </a:pPr>
            <a:r>
              <a:rPr lang="en-US" dirty="0" smtClean="0">
                <a:ea typeface="ＭＳ Ｐゴシック" pitchFamily="26" charset="-128"/>
              </a:rPr>
              <a:t>Online better to discuss, resolve more complex tasks and abstract ideas </a:t>
            </a:r>
          </a:p>
          <a:p>
            <a:pPr marL="228128" indent="-228128" eaLnBrk="1" hangingPunct="1">
              <a:buFontTx/>
              <a:buAutoNum type="arabicPeriod"/>
            </a:pPr>
            <a:r>
              <a:rPr lang="en-US" dirty="0" smtClean="0">
                <a:ea typeface="ＭＳ Ｐゴシック" pitchFamily="26" charset="-128"/>
              </a:rPr>
              <a:t>Online provides sustained engagement, convenience</a:t>
            </a:r>
          </a:p>
          <a:p>
            <a:pPr marL="228128" indent="-228128" eaLnBrk="1" hangingPunct="1">
              <a:buFontTx/>
              <a:buAutoNum type="arabicPeriod"/>
            </a:pPr>
            <a:endParaRPr lang="en-US" dirty="0" smtClean="0">
              <a:ea typeface="ＭＳ Ｐゴシック" pitchFamily="26" charset="-128"/>
            </a:endParaRPr>
          </a:p>
        </p:txBody>
      </p:sp>
    </p:spTree>
    <p:extLst>
      <p:ext uri="{BB962C8B-B14F-4D97-AF65-F5344CB8AC3E}">
        <p14:creationId xmlns:p14="http://schemas.microsoft.com/office/powerpoint/2010/main" val="3335436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834619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325650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20</a:t>
            </a:fld>
            <a:endParaRPr lang="en-US"/>
          </a:p>
        </p:txBody>
      </p:sp>
    </p:spTree>
    <p:extLst>
      <p:ext uri="{BB962C8B-B14F-4D97-AF65-F5344CB8AC3E}">
        <p14:creationId xmlns:p14="http://schemas.microsoft.com/office/powerpoint/2010/main" val="2698409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21</a:t>
            </a:fld>
            <a:endParaRPr lang="en-US"/>
          </a:p>
        </p:txBody>
      </p:sp>
    </p:spTree>
    <p:extLst>
      <p:ext uri="{BB962C8B-B14F-4D97-AF65-F5344CB8AC3E}">
        <p14:creationId xmlns:p14="http://schemas.microsoft.com/office/powerpoint/2010/main" val="2556595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5538" cy="3490913"/>
          </a:xfrm>
        </p:spPr>
      </p:sp>
      <p:sp>
        <p:nvSpPr>
          <p:cNvPr id="3" name="Notes Placeholder 2"/>
          <p:cNvSpPr>
            <a:spLocks noGrp="1"/>
          </p:cNvSpPr>
          <p:nvPr>
            <p:ph type="body" idx="1"/>
            <p:custDataLst>
              <p:tags r:id="rId1"/>
            </p:custDataLst>
          </p:nvPr>
        </p:nvSpPr>
        <p:spPr/>
        <p:txBody>
          <a:bodyPr/>
          <a:lstStyle/>
          <a:p>
            <a:r>
              <a:rPr lang="en-US" dirty="0" smtClean="0"/>
              <a:t>Different for grad and working adults/ recent Quebec survey</a:t>
            </a:r>
            <a:r>
              <a:rPr lang="en-US" baseline="0" dirty="0" smtClean="0"/>
              <a:t> found about the same. Lecture capture very popular</a:t>
            </a:r>
            <a:endParaRPr lang="en-US" dirty="0"/>
          </a:p>
        </p:txBody>
      </p:sp>
      <p:sp>
        <p:nvSpPr>
          <p:cNvPr id="4" name="Slide Number Placeholder 3"/>
          <p:cNvSpPr>
            <a:spLocks noGrp="1"/>
          </p:cNvSpPr>
          <p:nvPr>
            <p:ph type="sldNum" sz="quarter" idx="10"/>
          </p:nvPr>
        </p:nvSpPr>
        <p:spPr/>
        <p:txBody>
          <a:bodyPr/>
          <a:lstStyle/>
          <a:p>
            <a:pPr>
              <a:defRPr/>
            </a:pPr>
            <a:fld id="{1F080590-AA46-495B-9123-0E44F10C1874}" type="slidenum">
              <a:rPr lang="en-US" smtClean="0"/>
              <a:pPr>
                <a:defRPr/>
              </a:pPr>
              <a:t>22</a:t>
            </a:fld>
            <a:endParaRPr lang="en-US"/>
          </a:p>
        </p:txBody>
      </p:sp>
    </p:spTree>
    <p:extLst>
      <p:ext uri="{BB962C8B-B14F-4D97-AF65-F5344CB8AC3E}">
        <p14:creationId xmlns:p14="http://schemas.microsoft.com/office/powerpoint/2010/main" val="2502974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0FF0622-75E4-48B8-A617-5428CA5926CE}" type="datetimeFigureOut">
              <a:rPr lang="en-US" smtClean="0"/>
              <a:t>4/16/2017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75541-8164-4CC7-9F2F-6F0C49BB858D}"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396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0FF0622-75E4-48B8-A617-5428CA5926CE}" type="datetimeFigureOut">
              <a:rPr lang="en-US" smtClean="0"/>
              <a:t>4/16/2017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3389169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0FF0622-75E4-48B8-A617-5428CA5926CE}" type="datetimeFigureOut">
              <a:rPr lang="en-US" smtClean="0"/>
              <a:t>4/16/2017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1960761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0FF0622-75E4-48B8-A617-5428CA5926CE}" type="datetimeFigureOut">
              <a:rPr lang="en-US" smtClean="0"/>
              <a:t>4/16/2017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3395667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FF0622-75E4-48B8-A617-5428CA5926CE}" type="datetimeFigureOut">
              <a:rPr lang="en-US" smtClean="0"/>
              <a:t>4/16/2017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75541-8164-4CC7-9F2F-6F0C49BB858D}"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234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0FF0622-75E4-48B8-A617-5428CA5926CE}" type="datetimeFigureOut">
              <a:rPr lang="en-US" smtClean="0"/>
              <a:t>4/16/2017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1805576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0FF0622-75E4-48B8-A617-5428CA5926CE}" type="datetimeFigureOut">
              <a:rPr lang="en-US" smtClean="0"/>
              <a:t>4/16/2017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2972259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0FF0622-75E4-48B8-A617-5428CA5926CE}" type="datetimeFigureOut">
              <a:rPr lang="en-US" smtClean="0"/>
              <a:t>4/16/2017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1077760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0FF0622-75E4-48B8-A617-5428CA5926CE}" type="datetimeFigureOut">
              <a:rPr lang="en-US" smtClean="0"/>
              <a:t>4/16/2017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1806444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0FF0622-75E4-48B8-A617-5428CA5926CE}" type="datetimeFigureOut">
              <a:rPr lang="en-US" smtClean="0"/>
              <a:t>4/16/2017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A875541-8164-4CC7-9F2F-6F0C49BB858D}" type="slidenum">
              <a:rPr lang="en-US" smtClean="0"/>
              <a:t>‹#›</a:t>
            </a:fld>
            <a:endParaRPr lang="en-US"/>
          </a:p>
        </p:txBody>
      </p:sp>
    </p:spTree>
    <p:extLst>
      <p:ext uri="{BB962C8B-B14F-4D97-AF65-F5344CB8AC3E}">
        <p14:creationId xmlns:p14="http://schemas.microsoft.com/office/powerpoint/2010/main" val="2288299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F0622-75E4-48B8-A617-5428CA5926CE}" type="datetimeFigureOut">
              <a:rPr lang="en-US" smtClean="0"/>
              <a:t>4/16/2017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875541-8164-4CC7-9F2F-6F0C49BB858D}" type="slidenum">
              <a:rPr lang="en-US" smtClean="0"/>
              <a:t>‹#›</a:t>
            </a:fld>
            <a:endParaRPr lang="en-US"/>
          </a:p>
        </p:txBody>
      </p:sp>
    </p:spTree>
    <p:extLst>
      <p:ext uri="{BB962C8B-B14F-4D97-AF65-F5344CB8AC3E}">
        <p14:creationId xmlns:p14="http://schemas.microsoft.com/office/powerpoint/2010/main" val="125481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0FF0622-75E4-48B8-A617-5428CA5926CE}" type="datetimeFigureOut">
              <a:rPr lang="en-US" smtClean="0"/>
              <a:t>4/16/2017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A875541-8164-4CC7-9F2F-6F0C49BB858D}"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251078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Empowering Learners through Blended Learning </a:t>
            </a:r>
            <a:endParaRPr lang="en-US" dirty="0"/>
          </a:p>
        </p:txBody>
      </p:sp>
      <p:sp>
        <p:nvSpPr>
          <p:cNvPr id="3" name="Subtitle 2"/>
          <p:cNvSpPr>
            <a:spLocks noGrp="1"/>
          </p:cNvSpPr>
          <p:nvPr>
            <p:ph type="subTitle" idx="1"/>
          </p:nvPr>
        </p:nvSpPr>
        <p:spPr>
          <a:xfrm>
            <a:off x="1100051" y="4455621"/>
            <a:ext cx="10473250" cy="1143000"/>
          </a:xfrm>
        </p:spPr>
        <p:txBody>
          <a:bodyPr>
            <a:normAutofit/>
          </a:bodyPr>
          <a:lstStyle/>
          <a:p>
            <a:r>
              <a:rPr lang="en-US" dirty="0" smtClean="0"/>
              <a:t>Ron owston, </a:t>
            </a:r>
            <a:r>
              <a:rPr lang="en-US" dirty="0" err="1" smtClean="0"/>
              <a:t>phd</a:t>
            </a:r>
            <a:r>
              <a:rPr lang="en-US" dirty="0" smtClean="0"/>
              <a:t>| York University| Toronto</a:t>
            </a:r>
          </a:p>
          <a:p>
            <a:r>
              <a:rPr lang="en-US" dirty="0" smtClean="0"/>
              <a:t>@</a:t>
            </a:r>
            <a:r>
              <a:rPr lang="en-US" dirty="0" err="1" smtClean="0"/>
              <a:t>RonOwston</a:t>
            </a:r>
            <a:r>
              <a:rPr lang="en-US" dirty="0" smtClean="0"/>
              <a:t>  rowston@edu.yorku.ca</a:t>
            </a:r>
            <a:endParaRPr lang="en-US" dirty="0"/>
          </a:p>
        </p:txBody>
      </p:sp>
    </p:spTree>
    <p:extLst>
      <p:ext uri="{BB962C8B-B14F-4D97-AF65-F5344CB8AC3E}">
        <p14:creationId xmlns:p14="http://schemas.microsoft.com/office/powerpoint/2010/main" val="4005440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15488" y="400208"/>
            <a:ext cx="9976512" cy="5611788"/>
          </a:xfrm>
          <a:prstGeom prst="rect">
            <a:avLst/>
          </a:prstGeom>
        </p:spPr>
      </p:pic>
    </p:spTree>
    <p:extLst>
      <p:ext uri="{BB962C8B-B14F-4D97-AF65-F5344CB8AC3E}">
        <p14:creationId xmlns:p14="http://schemas.microsoft.com/office/powerpoint/2010/main" val="435971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 1 – Choice</a:t>
            </a:r>
            <a:endParaRPr lang="en-US" dirty="0"/>
          </a:p>
        </p:txBody>
      </p:sp>
      <p:sp>
        <p:nvSpPr>
          <p:cNvPr id="3" name="Text Placeholder 2"/>
          <p:cNvSpPr>
            <a:spLocks noGrp="1"/>
          </p:cNvSpPr>
          <p:nvPr>
            <p:ph type="body" idx="1"/>
          </p:nvPr>
        </p:nvSpPr>
        <p:spPr/>
        <p:txBody>
          <a:bodyPr/>
          <a:lstStyle/>
          <a:p>
            <a:r>
              <a:rPr lang="en-US" b="1" dirty="0" smtClean="0">
                <a:solidFill>
                  <a:srgbClr val="FF0000"/>
                </a:solidFill>
              </a:rPr>
              <a:t>Blended learning offers more than other models</a:t>
            </a:r>
            <a:endParaRPr lang="en-US" b="1" dirty="0">
              <a:solidFill>
                <a:srgbClr val="FF0000"/>
              </a:solidFill>
            </a:endParaRPr>
          </a:p>
        </p:txBody>
      </p:sp>
    </p:spTree>
    <p:extLst>
      <p:ext uri="{BB962C8B-B14F-4D97-AF65-F5344CB8AC3E}">
        <p14:creationId xmlns:p14="http://schemas.microsoft.com/office/powerpoint/2010/main" val="1255511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88115" y="277583"/>
            <a:ext cx="10211645" cy="1313308"/>
          </a:xfrm>
          <a:prstGeom prst="rect">
            <a:avLst/>
          </a:prstGeom>
        </p:spPr>
        <p:txBody>
          <a:bodyPr vert="horz" wrap="square" lIns="0" tIns="0" rIns="0" bIns="0" rtlCol="0">
            <a:spAutoFit/>
          </a:bodyPr>
          <a:lstStyle/>
          <a:p>
            <a:pPr marL="16933" marR="6773"/>
            <a:r>
              <a:rPr sz="4267" b="1" dirty="0" smtClean="0">
                <a:latin typeface="Calibri"/>
                <a:cs typeface="Calibri"/>
              </a:rPr>
              <a:t>B</a:t>
            </a:r>
            <a:r>
              <a:rPr sz="4267" b="1" spc="-7" dirty="0" smtClean="0">
                <a:latin typeface="Calibri"/>
                <a:cs typeface="Calibri"/>
              </a:rPr>
              <a:t>lende</a:t>
            </a:r>
            <a:r>
              <a:rPr sz="4267" b="1" dirty="0" smtClean="0">
                <a:latin typeface="Calibri"/>
                <a:cs typeface="Calibri"/>
              </a:rPr>
              <a:t>d</a:t>
            </a:r>
            <a:r>
              <a:rPr sz="4267" b="1" spc="-13" dirty="0" smtClean="0">
                <a:latin typeface="Calibri"/>
                <a:cs typeface="Calibri"/>
              </a:rPr>
              <a:t> </a:t>
            </a:r>
            <a:r>
              <a:rPr sz="4267" b="1" spc="-7" dirty="0">
                <a:latin typeface="Calibri"/>
                <a:cs typeface="Calibri"/>
              </a:rPr>
              <a:t>le</a:t>
            </a:r>
            <a:r>
              <a:rPr sz="4267" b="1" dirty="0">
                <a:latin typeface="Calibri"/>
                <a:cs typeface="Calibri"/>
              </a:rPr>
              <a:t>ar</a:t>
            </a:r>
            <a:r>
              <a:rPr sz="4267" b="1" spc="-7" dirty="0">
                <a:latin typeface="Calibri"/>
                <a:cs typeface="Calibri"/>
              </a:rPr>
              <a:t>nin</a:t>
            </a:r>
            <a:r>
              <a:rPr sz="4267" b="1" dirty="0">
                <a:latin typeface="Calibri"/>
                <a:cs typeface="Calibri"/>
              </a:rPr>
              <a:t>g</a:t>
            </a:r>
            <a:r>
              <a:rPr sz="4267" b="1" spc="-47" dirty="0">
                <a:latin typeface="Calibri"/>
                <a:cs typeface="Calibri"/>
              </a:rPr>
              <a:t> </a:t>
            </a:r>
            <a:r>
              <a:rPr sz="4267" b="1" dirty="0" smtClean="0">
                <a:latin typeface="Calibri"/>
                <a:cs typeface="Calibri"/>
              </a:rPr>
              <a:t>c</a:t>
            </a:r>
            <a:r>
              <a:rPr sz="4267" b="1" spc="-7" dirty="0" smtClean="0">
                <a:latin typeface="Calibri"/>
                <a:cs typeface="Calibri"/>
              </a:rPr>
              <a:t>le</a:t>
            </a:r>
            <a:r>
              <a:rPr sz="4267" b="1" dirty="0" smtClean="0">
                <a:latin typeface="Calibri"/>
                <a:cs typeface="Calibri"/>
              </a:rPr>
              <a:t>ar</a:t>
            </a:r>
            <a:r>
              <a:rPr sz="4267" b="1" spc="-7" dirty="0" smtClean="0">
                <a:latin typeface="Calibri"/>
                <a:cs typeface="Calibri"/>
              </a:rPr>
              <a:t>l</a:t>
            </a:r>
            <a:r>
              <a:rPr sz="4267" b="1" dirty="0" smtClean="0">
                <a:latin typeface="Calibri"/>
                <a:cs typeface="Calibri"/>
              </a:rPr>
              <a:t>y</a:t>
            </a:r>
            <a:r>
              <a:rPr lang="en-US" sz="4267" b="1" dirty="0" smtClean="0">
                <a:latin typeface="Calibri"/>
                <a:cs typeface="Calibri"/>
              </a:rPr>
              <a:t> provides students with </a:t>
            </a:r>
            <a:r>
              <a:rPr lang="en-US" sz="4267" b="1" u="sng" dirty="0" smtClean="0">
                <a:latin typeface="Calibri"/>
                <a:cs typeface="Calibri"/>
              </a:rPr>
              <a:t>choice</a:t>
            </a:r>
            <a:endParaRPr sz="4267" u="sng" dirty="0">
              <a:latin typeface="Calibri"/>
              <a:cs typeface="Calibri"/>
            </a:endParaRPr>
          </a:p>
        </p:txBody>
      </p:sp>
      <p:sp>
        <p:nvSpPr>
          <p:cNvPr id="3" name="object 3"/>
          <p:cNvSpPr txBox="1"/>
          <p:nvPr/>
        </p:nvSpPr>
        <p:spPr>
          <a:xfrm>
            <a:off x="1088115" y="3025535"/>
            <a:ext cx="4434839" cy="1723357"/>
          </a:xfrm>
          <a:prstGeom prst="rect">
            <a:avLst/>
          </a:prstGeom>
        </p:spPr>
        <p:txBody>
          <a:bodyPr vert="horz" wrap="square" lIns="0" tIns="0" rIns="0" bIns="0" rtlCol="0">
            <a:spAutoFit/>
          </a:bodyPr>
          <a:lstStyle/>
          <a:p>
            <a:pPr marL="16933" marR="6773" algn="just"/>
            <a:r>
              <a:rPr sz="3733" b="1" spc="-27" dirty="0">
                <a:solidFill>
                  <a:srgbClr val="000099"/>
                </a:solidFill>
                <a:latin typeface="Calibri"/>
                <a:cs typeface="Calibri"/>
              </a:rPr>
              <a:t>Allo</a:t>
            </a:r>
            <a:r>
              <a:rPr sz="3733" b="1" spc="-47" dirty="0">
                <a:solidFill>
                  <a:srgbClr val="000099"/>
                </a:solidFill>
                <a:latin typeface="Calibri"/>
                <a:cs typeface="Calibri"/>
              </a:rPr>
              <a:t>w</a:t>
            </a:r>
            <a:r>
              <a:rPr sz="3733" b="1" spc="-20" dirty="0">
                <a:solidFill>
                  <a:srgbClr val="000099"/>
                </a:solidFill>
                <a:latin typeface="Calibri"/>
                <a:cs typeface="Calibri"/>
              </a:rPr>
              <a:t>s</a:t>
            </a:r>
            <a:r>
              <a:rPr sz="3733" b="1" dirty="0">
                <a:solidFill>
                  <a:srgbClr val="000099"/>
                </a:solidFill>
                <a:latin typeface="Calibri"/>
                <a:cs typeface="Calibri"/>
              </a:rPr>
              <a:t> </a:t>
            </a:r>
            <a:r>
              <a:rPr sz="3733" b="1" spc="-73" dirty="0">
                <a:solidFill>
                  <a:srgbClr val="000099"/>
                </a:solidFill>
                <a:latin typeface="Calibri"/>
                <a:cs typeface="Calibri"/>
              </a:rPr>
              <a:t>f</a:t>
            </a:r>
            <a:r>
              <a:rPr sz="3733" b="1" spc="-27" dirty="0">
                <a:solidFill>
                  <a:srgbClr val="000099"/>
                </a:solidFill>
                <a:latin typeface="Calibri"/>
                <a:cs typeface="Calibri"/>
              </a:rPr>
              <a:t>o</a:t>
            </a:r>
            <a:r>
              <a:rPr sz="3733" b="1" spc="-13" dirty="0">
                <a:solidFill>
                  <a:srgbClr val="000099"/>
                </a:solidFill>
                <a:latin typeface="Calibri"/>
                <a:cs typeface="Calibri"/>
              </a:rPr>
              <a:t>r</a:t>
            </a:r>
            <a:r>
              <a:rPr sz="3733" b="1" spc="20" dirty="0">
                <a:solidFill>
                  <a:srgbClr val="000099"/>
                </a:solidFill>
                <a:latin typeface="Calibri"/>
                <a:cs typeface="Calibri"/>
              </a:rPr>
              <a:t> </a:t>
            </a:r>
            <a:r>
              <a:rPr sz="3733" b="1" spc="-13" dirty="0">
                <a:solidFill>
                  <a:srgbClr val="000099"/>
                </a:solidFill>
                <a:latin typeface="Calibri"/>
                <a:cs typeface="Calibri"/>
              </a:rPr>
              <a:t>f</a:t>
            </a:r>
            <a:r>
              <a:rPr sz="3733" b="1" spc="-20" dirty="0">
                <a:solidFill>
                  <a:srgbClr val="000099"/>
                </a:solidFill>
                <a:latin typeface="Calibri"/>
                <a:cs typeface="Calibri"/>
              </a:rPr>
              <a:t>l</a:t>
            </a:r>
            <a:r>
              <a:rPr sz="3733" b="1" spc="-93" dirty="0">
                <a:solidFill>
                  <a:srgbClr val="000099"/>
                </a:solidFill>
                <a:latin typeface="Calibri"/>
                <a:cs typeface="Calibri"/>
              </a:rPr>
              <a:t>e</a:t>
            </a:r>
            <a:r>
              <a:rPr sz="3733" b="1" spc="-20" dirty="0">
                <a:solidFill>
                  <a:srgbClr val="000099"/>
                </a:solidFill>
                <a:latin typeface="Calibri"/>
                <a:cs typeface="Calibri"/>
              </a:rPr>
              <a:t>xibility</a:t>
            </a:r>
            <a:r>
              <a:rPr sz="3733" b="1" spc="60" dirty="0">
                <a:solidFill>
                  <a:srgbClr val="000099"/>
                </a:solidFill>
                <a:latin typeface="Calibri"/>
                <a:cs typeface="Calibri"/>
              </a:rPr>
              <a:t> </a:t>
            </a:r>
            <a:r>
              <a:rPr sz="3733" b="1" spc="-27" dirty="0">
                <a:solidFill>
                  <a:srgbClr val="000099"/>
                </a:solidFill>
                <a:latin typeface="Calibri"/>
                <a:cs typeface="Calibri"/>
              </a:rPr>
              <a:t>in</a:t>
            </a:r>
            <a:r>
              <a:rPr sz="3733" b="1" spc="-20" dirty="0">
                <a:solidFill>
                  <a:srgbClr val="000099"/>
                </a:solidFill>
                <a:latin typeface="Calibri"/>
                <a:cs typeface="Calibri"/>
              </a:rPr>
              <a:t> </a:t>
            </a:r>
            <a:r>
              <a:rPr sz="3733" b="1" spc="-73" dirty="0" smtClean="0">
                <a:solidFill>
                  <a:srgbClr val="000099"/>
                </a:solidFill>
                <a:latin typeface="Calibri"/>
                <a:cs typeface="Calibri"/>
              </a:rPr>
              <a:t>s</a:t>
            </a:r>
            <a:r>
              <a:rPr sz="3733" b="1" spc="-13" dirty="0" smtClean="0">
                <a:solidFill>
                  <a:srgbClr val="000099"/>
                </a:solidFill>
                <a:latin typeface="Calibri"/>
                <a:cs typeface="Calibri"/>
              </a:rPr>
              <a:t>t</a:t>
            </a:r>
            <a:r>
              <a:rPr sz="3733" b="1" spc="-27" dirty="0" smtClean="0">
                <a:solidFill>
                  <a:srgbClr val="000099"/>
                </a:solidFill>
                <a:latin typeface="Calibri"/>
                <a:cs typeface="Calibri"/>
              </a:rPr>
              <a:t>ude</a:t>
            </a:r>
            <a:r>
              <a:rPr sz="3733" b="1" spc="-53" dirty="0" smtClean="0">
                <a:solidFill>
                  <a:srgbClr val="000099"/>
                </a:solidFill>
                <a:latin typeface="Calibri"/>
                <a:cs typeface="Calibri"/>
              </a:rPr>
              <a:t>n</a:t>
            </a:r>
            <a:r>
              <a:rPr sz="3733" b="1" spc="-13" dirty="0" smtClean="0">
                <a:solidFill>
                  <a:srgbClr val="000099"/>
                </a:solidFill>
                <a:latin typeface="Calibri"/>
                <a:cs typeface="Calibri"/>
              </a:rPr>
              <a:t>ts’</a:t>
            </a:r>
            <a:r>
              <a:rPr lang="en-US" sz="3733" b="1" spc="20" dirty="0">
                <a:solidFill>
                  <a:srgbClr val="000099"/>
                </a:solidFill>
                <a:latin typeface="Calibri"/>
                <a:cs typeface="Calibri"/>
              </a:rPr>
              <a:t> </a:t>
            </a:r>
            <a:r>
              <a:rPr sz="3733" b="1" spc="-73" dirty="0" smtClean="0">
                <a:solidFill>
                  <a:srgbClr val="000099"/>
                </a:solidFill>
                <a:latin typeface="Calibri"/>
                <a:cs typeface="Calibri"/>
              </a:rPr>
              <a:t>s</a:t>
            </a:r>
            <a:r>
              <a:rPr sz="3733" b="1" spc="-13" dirty="0" smtClean="0">
                <a:solidFill>
                  <a:srgbClr val="000099"/>
                </a:solidFill>
                <a:latin typeface="Calibri"/>
                <a:cs typeface="Calibri"/>
              </a:rPr>
              <a:t>t</a:t>
            </a:r>
            <a:r>
              <a:rPr sz="3733" b="1" spc="-27" dirty="0" smtClean="0">
                <a:solidFill>
                  <a:srgbClr val="000099"/>
                </a:solidFill>
                <a:latin typeface="Calibri"/>
                <a:cs typeface="Calibri"/>
              </a:rPr>
              <a:t>ud</a:t>
            </a:r>
            <a:r>
              <a:rPr sz="3733" b="1" spc="-253" dirty="0" smtClean="0">
                <a:solidFill>
                  <a:srgbClr val="000099"/>
                </a:solidFill>
                <a:latin typeface="Calibri"/>
                <a:cs typeface="Calibri"/>
              </a:rPr>
              <a:t>y</a:t>
            </a:r>
            <a:r>
              <a:rPr sz="3733" b="1" spc="-13" dirty="0">
                <a:solidFill>
                  <a:srgbClr val="000099"/>
                </a:solidFill>
                <a:latin typeface="Calibri"/>
                <a:cs typeface="Calibri"/>
              </a:rPr>
              <a:t>,</a:t>
            </a:r>
            <a:r>
              <a:rPr sz="3733" b="1" spc="33" dirty="0">
                <a:solidFill>
                  <a:srgbClr val="000099"/>
                </a:solidFill>
                <a:latin typeface="Calibri"/>
                <a:cs typeface="Calibri"/>
              </a:rPr>
              <a:t> </a:t>
            </a:r>
            <a:r>
              <a:rPr sz="3733" b="1" spc="-60" dirty="0">
                <a:solidFill>
                  <a:srgbClr val="000099"/>
                </a:solidFill>
                <a:latin typeface="Calibri"/>
                <a:cs typeface="Calibri"/>
              </a:rPr>
              <a:t>w</a:t>
            </a:r>
            <a:r>
              <a:rPr sz="3733" b="1" spc="-27" dirty="0">
                <a:solidFill>
                  <a:srgbClr val="000099"/>
                </a:solidFill>
                <a:latin typeface="Calibri"/>
                <a:cs typeface="Calibri"/>
              </a:rPr>
              <a:t>o</a:t>
            </a:r>
            <a:r>
              <a:rPr sz="3733" b="1" spc="-20" dirty="0">
                <a:solidFill>
                  <a:srgbClr val="000099"/>
                </a:solidFill>
                <a:latin typeface="Calibri"/>
                <a:cs typeface="Calibri"/>
              </a:rPr>
              <a:t>rk,</a:t>
            </a:r>
            <a:r>
              <a:rPr sz="3733" b="1" spc="-13" dirty="0">
                <a:solidFill>
                  <a:srgbClr val="000099"/>
                </a:solidFill>
                <a:latin typeface="Calibri"/>
                <a:cs typeface="Calibri"/>
              </a:rPr>
              <a:t> a</a:t>
            </a:r>
            <a:r>
              <a:rPr sz="3733" b="1" spc="-27" dirty="0">
                <a:solidFill>
                  <a:srgbClr val="000099"/>
                </a:solidFill>
                <a:latin typeface="Calibri"/>
                <a:cs typeface="Calibri"/>
              </a:rPr>
              <a:t>n</a:t>
            </a:r>
            <a:r>
              <a:rPr sz="3733" b="1" spc="-20" dirty="0">
                <a:solidFill>
                  <a:srgbClr val="000099"/>
                </a:solidFill>
                <a:latin typeface="Calibri"/>
                <a:cs typeface="Calibri"/>
              </a:rPr>
              <a:t>d</a:t>
            </a:r>
            <a:r>
              <a:rPr sz="3733" b="1" spc="20" dirty="0">
                <a:solidFill>
                  <a:srgbClr val="000099"/>
                </a:solidFill>
                <a:latin typeface="Calibri"/>
                <a:cs typeface="Calibri"/>
              </a:rPr>
              <a:t> </a:t>
            </a:r>
            <a:r>
              <a:rPr sz="3733" b="1" spc="-20" dirty="0">
                <a:solidFill>
                  <a:srgbClr val="000099"/>
                </a:solidFill>
                <a:latin typeface="Calibri"/>
                <a:cs typeface="Calibri"/>
              </a:rPr>
              <a:t>li</a:t>
            </a:r>
            <a:r>
              <a:rPr sz="3733" b="1" spc="-73" dirty="0">
                <a:solidFill>
                  <a:srgbClr val="000099"/>
                </a:solidFill>
                <a:latin typeface="Calibri"/>
                <a:cs typeface="Calibri"/>
              </a:rPr>
              <a:t>f</a:t>
            </a:r>
            <a:r>
              <a:rPr sz="3733" b="1" spc="-20" dirty="0">
                <a:solidFill>
                  <a:srgbClr val="000099"/>
                </a:solidFill>
                <a:latin typeface="Calibri"/>
                <a:cs typeface="Calibri"/>
              </a:rPr>
              <a:t>e</a:t>
            </a:r>
            <a:r>
              <a:rPr sz="3733" b="1" spc="13" dirty="0">
                <a:solidFill>
                  <a:srgbClr val="000099"/>
                </a:solidFill>
                <a:latin typeface="Calibri"/>
                <a:cs typeface="Calibri"/>
              </a:rPr>
              <a:t> </a:t>
            </a:r>
            <a:r>
              <a:rPr sz="3733" b="1" spc="-27" dirty="0">
                <a:solidFill>
                  <a:srgbClr val="000099"/>
                </a:solidFill>
                <a:latin typeface="Calibri"/>
                <a:cs typeface="Calibri"/>
              </a:rPr>
              <a:t>balan</a:t>
            </a:r>
            <a:r>
              <a:rPr sz="3733" b="1" spc="-13" dirty="0">
                <a:solidFill>
                  <a:srgbClr val="000099"/>
                </a:solidFill>
                <a:latin typeface="Calibri"/>
                <a:cs typeface="Calibri"/>
              </a:rPr>
              <a:t>c</a:t>
            </a:r>
            <a:r>
              <a:rPr sz="3733" b="1" spc="-20" dirty="0">
                <a:solidFill>
                  <a:srgbClr val="000099"/>
                </a:solidFill>
                <a:latin typeface="Calibri"/>
                <a:cs typeface="Calibri"/>
              </a:rPr>
              <a:t>e</a:t>
            </a:r>
            <a:endParaRPr sz="3733" dirty="0">
              <a:latin typeface="Calibri"/>
              <a:cs typeface="Calibri"/>
            </a:endParaRPr>
          </a:p>
        </p:txBody>
      </p:sp>
      <p:sp>
        <p:nvSpPr>
          <p:cNvPr id="4" name="object 4"/>
          <p:cNvSpPr/>
          <p:nvPr/>
        </p:nvSpPr>
        <p:spPr>
          <a:xfrm>
            <a:off x="6750303" y="2255520"/>
            <a:ext cx="4901184" cy="3527552"/>
          </a:xfrm>
          <a:prstGeom prst="rect">
            <a:avLst/>
          </a:prstGeom>
          <a:blipFill>
            <a:blip r:embed="rId3" cstate="print"/>
            <a:stretch>
              <a:fillRect/>
            </a:stretch>
          </a:blipFill>
        </p:spPr>
        <p:txBody>
          <a:bodyPr wrap="square" lIns="0" tIns="0" rIns="0" bIns="0" rtlCol="0"/>
          <a:lstStyle/>
          <a:p>
            <a:endParaRPr sz="2400"/>
          </a:p>
        </p:txBody>
      </p:sp>
      <p:sp>
        <p:nvSpPr>
          <p:cNvPr id="5" name="object 5"/>
          <p:cNvSpPr/>
          <p:nvPr/>
        </p:nvSpPr>
        <p:spPr>
          <a:xfrm>
            <a:off x="7010401" y="2515615"/>
            <a:ext cx="4116831" cy="2743199"/>
          </a:xfrm>
          <a:prstGeom prst="rect">
            <a:avLst/>
          </a:prstGeom>
          <a:blipFill>
            <a:blip r:embed="rId4" cstate="print"/>
            <a:stretch>
              <a:fillRect/>
            </a:stretch>
          </a:blipFill>
        </p:spPr>
        <p:txBody>
          <a:bodyPr wrap="square" lIns="0" tIns="0" rIns="0" bIns="0" rtlCol="0"/>
          <a:lstStyle/>
          <a:p>
            <a:endParaRPr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7043" y="512230"/>
            <a:ext cx="10058400" cy="803505"/>
          </a:xfrm>
        </p:spPr>
        <p:txBody>
          <a:bodyPr/>
          <a:lstStyle/>
          <a:p>
            <a:r>
              <a:rPr lang="en-US" dirty="0"/>
              <a:t>O</a:t>
            </a:r>
            <a:r>
              <a:rPr lang="en-US" dirty="0" smtClean="0"/>
              <a:t>ur full-time students are working!</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885653637"/>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20920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447472"/>
            <a:ext cx="10058400" cy="998058"/>
          </a:xfrm>
        </p:spPr>
        <p:txBody>
          <a:bodyPr/>
          <a:lstStyle/>
          <a:p>
            <a:r>
              <a:rPr lang="en-US" dirty="0" smtClean="0"/>
              <a:t>Many blends are possible</a:t>
            </a:r>
            <a:endParaRPr lang="en-US" dirty="0"/>
          </a:p>
        </p:txBody>
      </p:sp>
      <p:sp>
        <p:nvSpPr>
          <p:cNvPr id="3" name="Content Placeholder 2"/>
          <p:cNvSpPr>
            <a:spLocks noGrp="1"/>
          </p:cNvSpPr>
          <p:nvPr>
            <p:ph idx="1"/>
          </p:nvPr>
        </p:nvSpPr>
        <p:spPr>
          <a:xfrm>
            <a:off x="1097280" y="2489678"/>
            <a:ext cx="10058400" cy="4023360"/>
          </a:xfrm>
        </p:spPr>
        <p:txBody>
          <a:bodyPr/>
          <a:lstStyle/>
          <a:p>
            <a:pPr marL="342900" marR="0" lvl="0" indent="-342900">
              <a:lnSpc>
                <a:spcPct val="107000"/>
              </a:lnSpc>
              <a:spcBef>
                <a:spcPts val="0"/>
              </a:spcBef>
              <a:spcAft>
                <a:spcPts val="0"/>
              </a:spcAft>
              <a:buFont typeface="Symbol" panose="05050102010706020507" pitchFamily="18" charset="2"/>
              <a:buChar char=""/>
            </a:pPr>
            <a:r>
              <a:rPr lang="en-US" sz="3600" dirty="0" smtClean="0">
                <a:latin typeface="Calibri" panose="020F0502020204030204" pitchFamily="34" charset="0"/>
                <a:ea typeface="Calibri" panose="020F0502020204030204" pitchFamily="34" charset="0"/>
                <a:cs typeface="Times New Roman" panose="02020603050405020304" pitchFamily="18" charset="0"/>
              </a:rPr>
              <a:t>Weekly replacement</a:t>
            </a:r>
          </a:p>
          <a:p>
            <a:pPr marL="342900" marR="0" lvl="0" indent="-342900">
              <a:lnSpc>
                <a:spcPct val="107000"/>
              </a:lnSpc>
              <a:spcBef>
                <a:spcPts val="0"/>
              </a:spcBef>
              <a:spcAft>
                <a:spcPts val="0"/>
              </a:spcAft>
              <a:buFont typeface="Symbol" panose="05050102010706020507" pitchFamily="18" charset="2"/>
              <a:buChar char=""/>
            </a:pPr>
            <a:r>
              <a:rPr lang="en-US" sz="3600" dirty="0" smtClean="0">
                <a:latin typeface="Calibri" panose="020F0502020204030204" pitchFamily="34" charset="0"/>
                <a:ea typeface="Calibri" panose="020F0502020204030204" pitchFamily="34" charset="0"/>
                <a:cs typeface="Times New Roman" panose="02020603050405020304" pitchFamily="18" charset="0"/>
              </a:rPr>
              <a:t>Alternating week replacement</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3600" dirty="0" smtClean="0">
                <a:latin typeface="Calibri" panose="020F0502020204030204" pitchFamily="34" charset="0"/>
                <a:ea typeface="Calibri" panose="020F0502020204030204" pitchFamily="34" charset="0"/>
                <a:cs typeface="Times New Roman" panose="02020603050405020304" pitchFamily="18" charset="0"/>
              </a:rPr>
              <a:t>Beginning or end replacement</a:t>
            </a:r>
          </a:p>
          <a:p>
            <a:pPr marL="342900" marR="0" lvl="0" indent="-342900">
              <a:lnSpc>
                <a:spcPct val="107000"/>
              </a:lnSpc>
              <a:spcBef>
                <a:spcPts val="0"/>
              </a:spcBef>
              <a:spcAft>
                <a:spcPts val="0"/>
              </a:spcAft>
              <a:buFont typeface="Symbol" panose="05050102010706020507" pitchFamily="18" charset="2"/>
              <a:buChar char=""/>
            </a:pPr>
            <a:r>
              <a:rPr lang="en-US" sz="3600" dirty="0" smtClean="0">
                <a:latin typeface="Calibri" panose="020F0502020204030204" pitchFamily="34" charset="0"/>
                <a:ea typeface="Calibri" panose="020F0502020204030204" pitchFamily="34" charset="0"/>
                <a:cs typeface="Times New Roman" panose="02020603050405020304" pitchFamily="18" charset="0"/>
              </a:rPr>
              <a:t>Tutorials/online </a:t>
            </a:r>
            <a:r>
              <a:rPr lang="en-US" sz="3600" dirty="0" smtClean="0">
                <a:latin typeface="Calibri" panose="020F0502020204030204" pitchFamily="34" charset="0"/>
                <a:ea typeface="Calibri" panose="020F0502020204030204" pitchFamily="34" charset="0"/>
                <a:cs typeface="Times New Roman" panose="02020603050405020304" pitchFamily="18" charset="0"/>
              </a:rPr>
              <a:t>lectures</a:t>
            </a:r>
          </a:p>
          <a:p>
            <a:pPr marL="342900" marR="0" lvl="0" indent="-342900">
              <a:lnSpc>
                <a:spcPct val="107000"/>
              </a:lnSpc>
              <a:spcBef>
                <a:spcPts val="0"/>
              </a:spcBef>
              <a:spcAft>
                <a:spcPts val="0"/>
              </a:spcAft>
              <a:buFont typeface="Symbol" panose="05050102010706020507" pitchFamily="18" charset="2"/>
              <a:buChar char=""/>
            </a:pPr>
            <a:r>
              <a:rPr lang="en-US" sz="3600" dirty="0" smtClean="0">
                <a:latin typeface="Calibri" panose="020F0502020204030204" pitchFamily="34" charset="0"/>
                <a:ea typeface="Calibri" panose="020F0502020204030204" pitchFamily="34" charset="0"/>
                <a:cs typeface="Times New Roman" panose="02020603050405020304" pitchFamily="18" charset="0"/>
              </a:rPr>
              <a:t>Others ???</a:t>
            </a:r>
            <a:endParaRPr lang="en-US" sz="3600" dirty="0" smtClean="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7" name="Picture 6"/>
          <p:cNvPicPr>
            <a:picLocks noChangeAspect="1"/>
          </p:cNvPicPr>
          <p:nvPr/>
        </p:nvPicPr>
        <p:blipFill>
          <a:blip r:embed="rId2"/>
          <a:stretch>
            <a:fillRect/>
          </a:stretch>
        </p:blipFill>
        <p:spPr>
          <a:xfrm>
            <a:off x="7848601" y="2399525"/>
            <a:ext cx="3487383" cy="26678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128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1219200" y="1506157"/>
            <a:ext cx="10058400" cy="3565525"/>
          </a:xfrm>
        </p:spPr>
        <p:txBody>
          <a:bodyPr>
            <a:normAutofit/>
          </a:bodyPr>
          <a:lstStyle/>
          <a:p>
            <a:pPr algn="ctr"/>
            <a:r>
              <a:rPr lang="en-US" sz="8000" dirty="0" smtClean="0">
                <a:solidFill>
                  <a:srgbClr val="FF0000"/>
                </a:solidFill>
              </a:rPr>
              <a:t>Ideas for enhancing choice?</a:t>
            </a:r>
            <a:endParaRPr lang="en-US" sz="8000" dirty="0">
              <a:solidFill>
                <a:srgbClr val="FF0000"/>
              </a:solidFill>
            </a:endParaRPr>
          </a:p>
        </p:txBody>
      </p:sp>
      <p:pic>
        <p:nvPicPr>
          <p:cNvPr id="8" name="Picture 7"/>
          <p:cNvPicPr>
            <a:picLocks noChangeAspect="1"/>
          </p:cNvPicPr>
          <p:nvPr/>
        </p:nvPicPr>
        <p:blipFill>
          <a:blip r:embed="rId2"/>
          <a:stretch>
            <a:fillRect/>
          </a:stretch>
        </p:blipFill>
        <p:spPr>
          <a:xfrm>
            <a:off x="4873895" y="128789"/>
            <a:ext cx="2556683" cy="2047384"/>
          </a:xfrm>
          <a:prstGeom prst="rect">
            <a:avLst/>
          </a:prstGeom>
        </p:spPr>
      </p:pic>
    </p:spTree>
    <p:extLst>
      <p:ext uri="{BB962C8B-B14F-4D97-AF65-F5344CB8AC3E}">
        <p14:creationId xmlns:p14="http://schemas.microsoft.com/office/powerpoint/2010/main" val="13024450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489474" cy="3566160"/>
          </a:xfrm>
        </p:spPr>
        <p:txBody>
          <a:bodyPr/>
          <a:lstStyle/>
          <a:p>
            <a:r>
              <a:rPr lang="en-US" dirty="0" smtClean="0"/>
              <a:t>Condition 2- Meaningful</a:t>
            </a:r>
            <a:endParaRPr lang="en-US" dirty="0"/>
          </a:p>
        </p:txBody>
      </p:sp>
      <p:sp>
        <p:nvSpPr>
          <p:cNvPr id="3" name="Text Placeholder 2"/>
          <p:cNvSpPr>
            <a:spLocks noGrp="1"/>
          </p:cNvSpPr>
          <p:nvPr>
            <p:ph type="body" idx="1"/>
          </p:nvPr>
        </p:nvSpPr>
        <p:spPr>
          <a:xfrm>
            <a:off x="1097280" y="4492317"/>
            <a:ext cx="10437223" cy="1143000"/>
          </a:xfrm>
        </p:spPr>
        <p:txBody>
          <a:bodyPr/>
          <a:lstStyle/>
          <a:p>
            <a:r>
              <a:rPr lang="en-US" b="1" dirty="0" smtClean="0">
                <a:solidFill>
                  <a:srgbClr val="FF0000"/>
                </a:solidFill>
              </a:rPr>
              <a:t>Blended learning suits students’ preferred ways of learning</a:t>
            </a:r>
            <a:endParaRPr lang="en-US" b="1" dirty="0">
              <a:solidFill>
                <a:srgbClr val="FF0000"/>
              </a:solidFill>
            </a:endParaRPr>
          </a:p>
        </p:txBody>
      </p:sp>
    </p:spTree>
    <p:extLst>
      <p:ext uri="{BB962C8B-B14F-4D97-AF65-F5344CB8AC3E}">
        <p14:creationId xmlns:p14="http://schemas.microsoft.com/office/powerpoint/2010/main" val="24034874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55181" y="314859"/>
            <a:ext cx="9815407" cy="1313308"/>
          </a:xfrm>
          <a:prstGeom prst="rect">
            <a:avLst/>
          </a:prstGeom>
        </p:spPr>
        <p:txBody>
          <a:bodyPr vert="horz" wrap="square" lIns="0" tIns="0" rIns="0" bIns="0" rtlCol="0">
            <a:spAutoFit/>
          </a:bodyPr>
          <a:lstStyle/>
          <a:p>
            <a:pPr marL="16933" marR="6773"/>
            <a:r>
              <a:rPr sz="4267" b="1" spc="-7" dirty="0">
                <a:latin typeface="Calibri"/>
                <a:cs typeface="Calibri"/>
              </a:rPr>
              <a:t>S</a:t>
            </a:r>
            <a:r>
              <a:rPr sz="4267" b="1" spc="7" dirty="0">
                <a:latin typeface="Calibri"/>
                <a:cs typeface="Calibri"/>
              </a:rPr>
              <a:t>t</a:t>
            </a:r>
            <a:r>
              <a:rPr sz="4267" b="1" spc="-7" dirty="0">
                <a:latin typeface="Calibri"/>
                <a:cs typeface="Calibri"/>
              </a:rPr>
              <a:t>ude</a:t>
            </a:r>
            <a:r>
              <a:rPr sz="4267" b="1" spc="-40" dirty="0">
                <a:latin typeface="Calibri"/>
                <a:cs typeface="Calibri"/>
              </a:rPr>
              <a:t>n</a:t>
            </a:r>
            <a:r>
              <a:rPr sz="4267" b="1" spc="7" dirty="0">
                <a:latin typeface="Calibri"/>
                <a:cs typeface="Calibri"/>
              </a:rPr>
              <a:t>t</a:t>
            </a:r>
            <a:r>
              <a:rPr sz="4267" b="1" dirty="0">
                <a:latin typeface="Calibri"/>
                <a:cs typeface="Calibri"/>
              </a:rPr>
              <a:t>s</a:t>
            </a:r>
            <a:r>
              <a:rPr sz="4267" b="1" spc="-33" dirty="0">
                <a:latin typeface="Calibri"/>
                <a:cs typeface="Calibri"/>
              </a:rPr>
              <a:t> </a:t>
            </a:r>
            <a:r>
              <a:rPr sz="4267" b="1" spc="-13" dirty="0">
                <a:latin typeface="Calibri"/>
                <a:cs typeface="Calibri"/>
              </a:rPr>
              <a:t>i</a:t>
            </a:r>
            <a:r>
              <a:rPr sz="4267" b="1" spc="-7" dirty="0">
                <a:latin typeface="Calibri"/>
                <a:cs typeface="Calibri"/>
              </a:rPr>
              <a:t>ndi</a:t>
            </a:r>
            <a:r>
              <a:rPr sz="4267" b="1" spc="-33" dirty="0">
                <a:latin typeface="Calibri"/>
                <a:cs typeface="Calibri"/>
              </a:rPr>
              <a:t>ca</a:t>
            </a:r>
            <a:r>
              <a:rPr sz="4267" b="1" spc="-47" dirty="0">
                <a:latin typeface="Calibri"/>
                <a:cs typeface="Calibri"/>
              </a:rPr>
              <a:t>t</a:t>
            </a:r>
            <a:r>
              <a:rPr sz="4267" b="1" spc="-13" dirty="0">
                <a:latin typeface="Calibri"/>
                <a:cs typeface="Calibri"/>
              </a:rPr>
              <a:t>e</a:t>
            </a:r>
            <a:r>
              <a:rPr sz="4267" b="1" dirty="0">
                <a:latin typeface="Calibri"/>
                <a:cs typeface="Calibri"/>
              </a:rPr>
              <a:t>d</a:t>
            </a:r>
            <a:r>
              <a:rPr sz="4267" b="1" spc="-60" dirty="0">
                <a:latin typeface="Calibri"/>
                <a:cs typeface="Calibri"/>
              </a:rPr>
              <a:t> </a:t>
            </a:r>
            <a:r>
              <a:rPr sz="4267" b="1" spc="-47" dirty="0">
                <a:latin typeface="Calibri"/>
                <a:cs typeface="Calibri"/>
              </a:rPr>
              <a:t>s</a:t>
            </a:r>
            <a:r>
              <a:rPr sz="4267" b="1" spc="7" dirty="0">
                <a:latin typeface="Calibri"/>
                <a:cs typeface="Calibri"/>
              </a:rPr>
              <a:t>t</a:t>
            </a:r>
            <a:r>
              <a:rPr sz="4267" b="1" spc="-47" dirty="0">
                <a:latin typeface="Calibri"/>
                <a:cs typeface="Calibri"/>
              </a:rPr>
              <a:t>r</a:t>
            </a:r>
            <a:r>
              <a:rPr sz="4267" b="1" spc="7" dirty="0">
                <a:latin typeface="Calibri"/>
                <a:cs typeface="Calibri"/>
              </a:rPr>
              <a:t>o</a:t>
            </a:r>
            <a:r>
              <a:rPr sz="4267" b="1" spc="-7" dirty="0">
                <a:latin typeface="Calibri"/>
                <a:cs typeface="Calibri"/>
              </a:rPr>
              <a:t>n</a:t>
            </a:r>
            <a:r>
              <a:rPr sz="4267" b="1" dirty="0">
                <a:latin typeface="Calibri"/>
                <a:cs typeface="Calibri"/>
              </a:rPr>
              <a:t>g</a:t>
            </a:r>
            <a:r>
              <a:rPr sz="4267" b="1" spc="-33" dirty="0">
                <a:latin typeface="Calibri"/>
                <a:cs typeface="Calibri"/>
              </a:rPr>
              <a:t> </a:t>
            </a:r>
            <a:r>
              <a:rPr sz="4267" b="1" spc="7" dirty="0">
                <a:latin typeface="Calibri"/>
                <a:cs typeface="Calibri"/>
              </a:rPr>
              <a:t>s</a:t>
            </a:r>
            <a:r>
              <a:rPr sz="4267" b="1" spc="-33" dirty="0">
                <a:latin typeface="Calibri"/>
                <a:cs typeface="Calibri"/>
              </a:rPr>
              <a:t>a</a:t>
            </a:r>
            <a:r>
              <a:rPr sz="4267" b="1" spc="7" dirty="0">
                <a:latin typeface="Calibri"/>
                <a:cs typeface="Calibri"/>
              </a:rPr>
              <a:t>t</a:t>
            </a:r>
            <a:r>
              <a:rPr sz="4267" b="1" spc="-7" dirty="0">
                <a:latin typeface="Calibri"/>
                <a:cs typeface="Calibri"/>
              </a:rPr>
              <a:t>i</a:t>
            </a:r>
            <a:r>
              <a:rPr sz="4267" b="1" spc="-40" dirty="0">
                <a:latin typeface="Calibri"/>
                <a:cs typeface="Calibri"/>
              </a:rPr>
              <a:t>s</a:t>
            </a:r>
            <a:r>
              <a:rPr sz="4267" b="1" spc="-73" dirty="0">
                <a:latin typeface="Calibri"/>
                <a:cs typeface="Calibri"/>
              </a:rPr>
              <a:t>f</a:t>
            </a:r>
            <a:r>
              <a:rPr sz="4267" b="1" dirty="0">
                <a:latin typeface="Calibri"/>
                <a:cs typeface="Calibri"/>
              </a:rPr>
              <a:t>a</a:t>
            </a:r>
            <a:r>
              <a:rPr sz="4267" b="1" spc="-13" dirty="0">
                <a:latin typeface="Calibri"/>
                <a:cs typeface="Calibri"/>
              </a:rPr>
              <a:t>c</a:t>
            </a:r>
            <a:r>
              <a:rPr sz="4267" b="1" spc="7" dirty="0">
                <a:latin typeface="Calibri"/>
                <a:cs typeface="Calibri"/>
              </a:rPr>
              <a:t>t</a:t>
            </a:r>
            <a:r>
              <a:rPr sz="4267" b="1" spc="-27" dirty="0">
                <a:latin typeface="Calibri"/>
                <a:cs typeface="Calibri"/>
              </a:rPr>
              <a:t>i</a:t>
            </a:r>
            <a:r>
              <a:rPr sz="4267" b="1" spc="7" dirty="0">
                <a:latin typeface="Calibri"/>
                <a:cs typeface="Calibri"/>
              </a:rPr>
              <a:t>o</a:t>
            </a:r>
            <a:r>
              <a:rPr sz="4267" b="1" dirty="0">
                <a:latin typeface="Calibri"/>
                <a:cs typeface="Calibri"/>
              </a:rPr>
              <a:t>n</a:t>
            </a:r>
            <a:r>
              <a:rPr sz="4267" b="1" spc="-60" dirty="0">
                <a:latin typeface="Calibri"/>
                <a:cs typeface="Calibri"/>
              </a:rPr>
              <a:t> </a:t>
            </a:r>
            <a:r>
              <a:rPr sz="4267" b="1" spc="-13" dirty="0">
                <a:latin typeface="Calibri"/>
                <a:cs typeface="Calibri"/>
              </a:rPr>
              <a:t>i</a:t>
            </a:r>
            <a:r>
              <a:rPr sz="4267" b="1" dirty="0">
                <a:latin typeface="Calibri"/>
                <a:cs typeface="Calibri"/>
              </a:rPr>
              <a:t>n</a:t>
            </a:r>
            <a:r>
              <a:rPr sz="4267" b="1" spc="-13" dirty="0">
                <a:latin typeface="Calibri"/>
                <a:cs typeface="Calibri"/>
              </a:rPr>
              <a:t> </a:t>
            </a:r>
            <a:r>
              <a:rPr sz="4267" b="1" spc="-87" dirty="0">
                <a:latin typeface="Calibri"/>
                <a:cs typeface="Calibri"/>
              </a:rPr>
              <a:t>m</a:t>
            </a:r>
            <a:r>
              <a:rPr sz="4267" b="1" dirty="0">
                <a:latin typeface="Calibri"/>
                <a:cs typeface="Calibri"/>
              </a:rPr>
              <a:t>y </a:t>
            </a:r>
            <a:r>
              <a:rPr sz="4267" b="1" spc="7" dirty="0">
                <a:latin typeface="Calibri"/>
                <a:cs typeface="Calibri"/>
              </a:rPr>
              <a:t>s</a:t>
            </a:r>
            <a:r>
              <a:rPr sz="4267" b="1" spc="-7" dirty="0">
                <a:latin typeface="Calibri"/>
                <a:cs typeface="Calibri"/>
              </a:rPr>
              <a:t>u</a:t>
            </a:r>
            <a:r>
              <a:rPr sz="4267" b="1" spc="33" dirty="0">
                <a:latin typeface="Calibri"/>
                <a:cs typeface="Calibri"/>
              </a:rPr>
              <a:t>r</a:t>
            </a:r>
            <a:r>
              <a:rPr sz="4267" b="1" spc="-40" dirty="0">
                <a:latin typeface="Calibri"/>
                <a:cs typeface="Calibri"/>
              </a:rPr>
              <a:t>ve</a:t>
            </a:r>
            <a:r>
              <a:rPr sz="4267" b="1" dirty="0">
                <a:latin typeface="Calibri"/>
                <a:cs typeface="Calibri"/>
              </a:rPr>
              <a:t>y</a:t>
            </a:r>
            <a:r>
              <a:rPr sz="4267" b="1" spc="-33" dirty="0">
                <a:latin typeface="Calibri"/>
                <a:cs typeface="Calibri"/>
              </a:rPr>
              <a:t> </a:t>
            </a:r>
            <a:r>
              <a:rPr sz="4267" b="1" spc="7" dirty="0">
                <a:latin typeface="Calibri"/>
                <a:cs typeface="Calibri"/>
              </a:rPr>
              <a:t>o</a:t>
            </a:r>
            <a:r>
              <a:rPr sz="4267" b="1" dirty="0">
                <a:latin typeface="Calibri"/>
                <a:cs typeface="Calibri"/>
              </a:rPr>
              <a:t>f</a:t>
            </a:r>
            <a:r>
              <a:rPr sz="4267" b="1" spc="7" dirty="0">
                <a:latin typeface="Calibri"/>
                <a:cs typeface="Calibri"/>
              </a:rPr>
              <a:t> </a:t>
            </a:r>
            <a:r>
              <a:rPr sz="4267" b="1" spc="-7" dirty="0">
                <a:latin typeface="Calibri"/>
                <a:cs typeface="Calibri"/>
              </a:rPr>
              <a:t>C</a:t>
            </a:r>
            <a:r>
              <a:rPr sz="4267" b="1" dirty="0">
                <a:latin typeface="Calibri"/>
                <a:cs typeface="Calibri"/>
              </a:rPr>
              <a:t>a</a:t>
            </a:r>
            <a:r>
              <a:rPr sz="4267" b="1" spc="-7" dirty="0">
                <a:latin typeface="Calibri"/>
                <a:cs typeface="Calibri"/>
              </a:rPr>
              <a:t>n</a:t>
            </a:r>
            <a:r>
              <a:rPr sz="4267" b="1" dirty="0">
                <a:latin typeface="Calibri"/>
                <a:cs typeface="Calibri"/>
              </a:rPr>
              <a:t>a</a:t>
            </a:r>
            <a:r>
              <a:rPr sz="4267" b="1" spc="-7" dirty="0">
                <a:latin typeface="Calibri"/>
                <a:cs typeface="Calibri"/>
              </a:rPr>
              <a:t>d</a:t>
            </a:r>
            <a:r>
              <a:rPr sz="4267" b="1" dirty="0">
                <a:latin typeface="Calibri"/>
                <a:cs typeface="Calibri"/>
              </a:rPr>
              <a:t>ian</a:t>
            </a:r>
            <a:r>
              <a:rPr sz="4267" b="1" spc="-60" dirty="0">
                <a:latin typeface="Calibri"/>
                <a:cs typeface="Calibri"/>
              </a:rPr>
              <a:t> </a:t>
            </a:r>
            <a:r>
              <a:rPr sz="4267" b="1" dirty="0">
                <a:latin typeface="Calibri"/>
                <a:cs typeface="Calibri"/>
              </a:rPr>
              <a:t>8 </a:t>
            </a:r>
            <a:r>
              <a:rPr sz="4267" b="1" spc="-7" dirty="0">
                <a:latin typeface="Calibri"/>
                <a:cs typeface="Calibri"/>
              </a:rPr>
              <a:t>un</a:t>
            </a:r>
            <a:r>
              <a:rPr sz="4267" b="1" spc="-13" dirty="0">
                <a:latin typeface="Calibri"/>
                <a:cs typeface="Calibri"/>
              </a:rPr>
              <a:t>i</a:t>
            </a:r>
            <a:r>
              <a:rPr sz="4267" b="1" spc="-40" dirty="0">
                <a:latin typeface="Calibri"/>
                <a:cs typeface="Calibri"/>
              </a:rPr>
              <a:t>v</a:t>
            </a:r>
            <a:r>
              <a:rPr sz="4267" b="1" spc="-7" dirty="0">
                <a:latin typeface="Calibri"/>
                <a:cs typeface="Calibri"/>
              </a:rPr>
              <a:t>e</a:t>
            </a:r>
            <a:r>
              <a:rPr sz="4267" b="1" spc="-53" dirty="0">
                <a:latin typeface="Calibri"/>
                <a:cs typeface="Calibri"/>
              </a:rPr>
              <a:t>r</a:t>
            </a:r>
            <a:r>
              <a:rPr sz="4267" b="1" spc="7" dirty="0">
                <a:latin typeface="Calibri"/>
                <a:cs typeface="Calibri"/>
              </a:rPr>
              <a:t>sit</a:t>
            </a:r>
            <a:r>
              <a:rPr sz="4267" b="1" spc="-7" dirty="0">
                <a:latin typeface="Calibri"/>
                <a:cs typeface="Calibri"/>
              </a:rPr>
              <a:t>i</a:t>
            </a:r>
            <a:r>
              <a:rPr sz="4267" b="1" spc="-13" dirty="0">
                <a:latin typeface="Calibri"/>
                <a:cs typeface="Calibri"/>
              </a:rPr>
              <a:t>e</a:t>
            </a:r>
            <a:r>
              <a:rPr sz="4267" b="1" dirty="0">
                <a:latin typeface="Calibri"/>
                <a:cs typeface="Calibri"/>
              </a:rPr>
              <a:t>s</a:t>
            </a:r>
            <a:r>
              <a:rPr sz="4267" b="1" spc="-20" dirty="0">
                <a:latin typeface="Calibri"/>
                <a:cs typeface="Calibri"/>
              </a:rPr>
              <a:t> </a:t>
            </a:r>
            <a:r>
              <a:rPr sz="3200" b="1" spc="-27" dirty="0">
                <a:latin typeface="Calibri"/>
                <a:cs typeface="Calibri"/>
              </a:rPr>
              <a:t>(n</a:t>
            </a:r>
            <a:r>
              <a:rPr sz="3200" b="1" spc="-20" dirty="0">
                <a:latin typeface="Calibri"/>
                <a:cs typeface="Calibri"/>
              </a:rPr>
              <a:t>=</a:t>
            </a:r>
            <a:r>
              <a:rPr sz="3200" b="1" spc="-27" dirty="0">
                <a:latin typeface="Calibri"/>
                <a:cs typeface="Calibri"/>
              </a:rPr>
              <a:t>2</a:t>
            </a:r>
            <a:r>
              <a:rPr sz="3200" b="1" spc="-7" dirty="0">
                <a:latin typeface="Calibri"/>
                <a:cs typeface="Calibri"/>
              </a:rPr>
              <a:t>,</a:t>
            </a:r>
            <a:r>
              <a:rPr sz="3200" b="1" spc="-27" dirty="0">
                <a:latin typeface="Calibri"/>
                <a:cs typeface="Calibri"/>
              </a:rPr>
              <a:t>714)</a:t>
            </a:r>
            <a:endParaRPr sz="3200" dirty="0">
              <a:latin typeface="Calibri"/>
              <a:cs typeface="Calibri"/>
            </a:endParaRPr>
          </a:p>
        </p:txBody>
      </p:sp>
      <p:sp>
        <p:nvSpPr>
          <p:cNvPr id="3" name="object 3"/>
          <p:cNvSpPr txBox="1"/>
          <p:nvPr/>
        </p:nvSpPr>
        <p:spPr>
          <a:xfrm>
            <a:off x="3167380" y="2683528"/>
            <a:ext cx="5816600" cy="1723357"/>
          </a:xfrm>
          <a:prstGeom prst="rect">
            <a:avLst/>
          </a:prstGeom>
        </p:spPr>
        <p:txBody>
          <a:bodyPr vert="horz" wrap="square" lIns="0" tIns="0" rIns="0" bIns="0" rtlCol="0">
            <a:spAutoFit/>
          </a:bodyPr>
          <a:lstStyle/>
          <a:p>
            <a:pPr marL="16933" marR="6773" algn="just"/>
            <a:r>
              <a:rPr sz="3733" b="1" spc="-80" dirty="0">
                <a:solidFill>
                  <a:srgbClr val="000099"/>
                </a:solidFill>
                <a:latin typeface="Calibri"/>
                <a:cs typeface="Calibri"/>
              </a:rPr>
              <a:t>“</a:t>
            </a:r>
            <a:r>
              <a:rPr sz="3733" b="1" spc="-20" dirty="0">
                <a:solidFill>
                  <a:srgbClr val="000099"/>
                </a:solidFill>
                <a:latin typeface="Calibri"/>
                <a:cs typeface="Calibri"/>
              </a:rPr>
              <a:t>O</a:t>
            </a:r>
            <a:r>
              <a:rPr sz="3733" b="1" spc="-60" dirty="0">
                <a:solidFill>
                  <a:srgbClr val="000099"/>
                </a:solidFill>
                <a:latin typeface="Calibri"/>
                <a:cs typeface="Calibri"/>
              </a:rPr>
              <a:t>v</a:t>
            </a:r>
            <a:r>
              <a:rPr sz="3733" b="1" spc="-27" dirty="0">
                <a:solidFill>
                  <a:srgbClr val="000099"/>
                </a:solidFill>
                <a:latin typeface="Calibri"/>
                <a:cs typeface="Calibri"/>
              </a:rPr>
              <a:t>e</a:t>
            </a:r>
            <a:r>
              <a:rPr sz="3733" b="1" spc="-93" dirty="0">
                <a:solidFill>
                  <a:srgbClr val="000099"/>
                </a:solidFill>
                <a:latin typeface="Calibri"/>
                <a:cs typeface="Calibri"/>
              </a:rPr>
              <a:t>r</a:t>
            </a:r>
            <a:r>
              <a:rPr sz="3733" b="1" spc="-20" dirty="0">
                <a:solidFill>
                  <a:srgbClr val="000099"/>
                </a:solidFill>
                <a:latin typeface="Calibri"/>
                <a:cs typeface="Calibri"/>
              </a:rPr>
              <a:t>all</a:t>
            </a:r>
            <a:r>
              <a:rPr sz="3733" b="1" spc="-13" dirty="0">
                <a:solidFill>
                  <a:srgbClr val="000099"/>
                </a:solidFill>
                <a:latin typeface="Calibri"/>
                <a:cs typeface="Calibri"/>
              </a:rPr>
              <a:t>,</a:t>
            </a:r>
            <a:r>
              <a:rPr sz="3733" b="1" spc="33" dirty="0">
                <a:solidFill>
                  <a:srgbClr val="000099"/>
                </a:solidFill>
                <a:latin typeface="Calibri"/>
                <a:cs typeface="Calibri"/>
              </a:rPr>
              <a:t> </a:t>
            </a:r>
            <a:r>
              <a:rPr sz="3733" b="1" spc="-13" dirty="0">
                <a:solidFill>
                  <a:srgbClr val="000099"/>
                </a:solidFill>
                <a:latin typeface="Calibri"/>
                <a:cs typeface="Calibri"/>
              </a:rPr>
              <a:t>I</a:t>
            </a:r>
            <a:r>
              <a:rPr sz="3733" b="1" spc="13" dirty="0">
                <a:solidFill>
                  <a:srgbClr val="000099"/>
                </a:solidFill>
                <a:latin typeface="Calibri"/>
                <a:cs typeface="Calibri"/>
              </a:rPr>
              <a:t> </a:t>
            </a:r>
            <a:r>
              <a:rPr sz="3733" b="1" spc="-27" dirty="0">
                <a:solidFill>
                  <a:srgbClr val="000099"/>
                </a:solidFill>
                <a:latin typeface="Calibri"/>
                <a:cs typeface="Calibri"/>
              </a:rPr>
              <a:t>a</a:t>
            </a:r>
            <a:r>
              <a:rPr sz="3733" b="1" spc="-33" dirty="0">
                <a:solidFill>
                  <a:srgbClr val="000099"/>
                </a:solidFill>
                <a:latin typeface="Calibri"/>
                <a:cs typeface="Calibri"/>
              </a:rPr>
              <a:t>m</a:t>
            </a:r>
            <a:r>
              <a:rPr sz="3733" b="1" spc="7" dirty="0">
                <a:solidFill>
                  <a:srgbClr val="000099"/>
                </a:solidFill>
                <a:latin typeface="Calibri"/>
                <a:cs typeface="Calibri"/>
              </a:rPr>
              <a:t> </a:t>
            </a:r>
            <a:r>
              <a:rPr sz="3733" b="1" spc="-27" dirty="0">
                <a:solidFill>
                  <a:srgbClr val="000099"/>
                </a:solidFill>
                <a:latin typeface="Calibri"/>
                <a:cs typeface="Calibri"/>
              </a:rPr>
              <a:t>qui</a:t>
            </a:r>
            <a:r>
              <a:rPr sz="3733" b="1" spc="-60" dirty="0">
                <a:solidFill>
                  <a:srgbClr val="000099"/>
                </a:solidFill>
                <a:latin typeface="Calibri"/>
                <a:cs typeface="Calibri"/>
              </a:rPr>
              <a:t>t</a:t>
            </a:r>
            <a:r>
              <a:rPr sz="3733" b="1" spc="-20" dirty="0">
                <a:solidFill>
                  <a:srgbClr val="000099"/>
                </a:solidFill>
                <a:latin typeface="Calibri"/>
                <a:cs typeface="Calibri"/>
              </a:rPr>
              <a:t>e</a:t>
            </a:r>
            <a:r>
              <a:rPr sz="3733" b="1" spc="27" dirty="0">
                <a:solidFill>
                  <a:srgbClr val="000099"/>
                </a:solidFill>
                <a:latin typeface="Calibri"/>
                <a:cs typeface="Calibri"/>
              </a:rPr>
              <a:t> </a:t>
            </a:r>
            <a:r>
              <a:rPr sz="3733" b="1" spc="-20" dirty="0">
                <a:solidFill>
                  <a:srgbClr val="000099"/>
                </a:solidFill>
                <a:latin typeface="Calibri"/>
                <a:cs typeface="Calibri"/>
              </a:rPr>
              <a:t>s</a:t>
            </a:r>
            <a:r>
              <a:rPr sz="3733" b="1" spc="-53" dirty="0">
                <a:solidFill>
                  <a:srgbClr val="000099"/>
                </a:solidFill>
                <a:latin typeface="Calibri"/>
                <a:cs typeface="Calibri"/>
              </a:rPr>
              <a:t>a</a:t>
            </a:r>
            <a:r>
              <a:rPr sz="3733" b="1" spc="-13" dirty="0">
                <a:solidFill>
                  <a:srgbClr val="000099"/>
                </a:solidFill>
                <a:latin typeface="Calibri"/>
                <a:cs typeface="Calibri"/>
              </a:rPr>
              <a:t>t</a:t>
            </a:r>
            <a:r>
              <a:rPr sz="3733" b="1" spc="-20" dirty="0">
                <a:solidFill>
                  <a:srgbClr val="000099"/>
                </a:solidFill>
                <a:latin typeface="Calibri"/>
                <a:cs typeface="Calibri"/>
              </a:rPr>
              <a:t>i</a:t>
            </a:r>
            <a:r>
              <a:rPr sz="3733" b="1" spc="-53" dirty="0">
                <a:solidFill>
                  <a:srgbClr val="000099"/>
                </a:solidFill>
                <a:latin typeface="Calibri"/>
                <a:cs typeface="Calibri"/>
              </a:rPr>
              <a:t>s</a:t>
            </a:r>
            <a:r>
              <a:rPr sz="3733" b="1" spc="-13" dirty="0">
                <a:solidFill>
                  <a:srgbClr val="000099"/>
                </a:solidFill>
                <a:latin typeface="Calibri"/>
                <a:cs typeface="Calibri"/>
              </a:rPr>
              <a:t>f</a:t>
            </a:r>
            <a:r>
              <a:rPr sz="3733" b="1" spc="-27" dirty="0">
                <a:solidFill>
                  <a:srgbClr val="000099"/>
                </a:solidFill>
                <a:latin typeface="Calibri"/>
                <a:cs typeface="Calibri"/>
              </a:rPr>
              <a:t>ie</a:t>
            </a:r>
            <a:r>
              <a:rPr sz="3733" b="1" spc="-20" dirty="0">
                <a:solidFill>
                  <a:srgbClr val="000099"/>
                </a:solidFill>
                <a:latin typeface="Calibri"/>
                <a:cs typeface="Calibri"/>
              </a:rPr>
              <a:t>d with</a:t>
            </a:r>
            <a:r>
              <a:rPr sz="3733" b="1" spc="13" dirty="0">
                <a:solidFill>
                  <a:srgbClr val="000099"/>
                </a:solidFill>
                <a:latin typeface="Calibri"/>
                <a:cs typeface="Calibri"/>
              </a:rPr>
              <a:t> </a:t>
            </a:r>
            <a:r>
              <a:rPr sz="3733" b="1" spc="-13" dirty="0">
                <a:solidFill>
                  <a:srgbClr val="000099"/>
                </a:solidFill>
                <a:latin typeface="Calibri"/>
                <a:cs typeface="Calibri"/>
              </a:rPr>
              <a:t>t</a:t>
            </a:r>
            <a:r>
              <a:rPr sz="3733" b="1" spc="-27" dirty="0">
                <a:solidFill>
                  <a:srgbClr val="000099"/>
                </a:solidFill>
                <a:latin typeface="Calibri"/>
                <a:cs typeface="Calibri"/>
              </a:rPr>
              <a:t>hi</a:t>
            </a:r>
            <a:r>
              <a:rPr sz="3733" b="1" spc="-20" dirty="0">
                <a:solidFill>
                  <a:srgbClr val="000099"/>
                </a:solidFill>
                <a:latin typeface="Calibri"/>
                <a:cs typeface="Calibri"/>
              </a:rPr>
              <a:t>s</a:t>
            </a:r>
            <a:r>
              <a:rPr sz="3733" b="1" dirty="0">
                <a:solidFill>
                  <a:srgbClr val="000099"/>
                </a:solidFill>
                <a:latin typeface="Calibri"/>
                <a:cs typeface="Calibri"/>
              </a:rPr>
              <a:t> </a:t>
            </a:r>
            <a:r>
              <a:rPr sz="3733" b="1" spc="-7" dirty="0">
                <a:solidFill>
                  <a:srgbClr val="000099"/>
                </a:solidFill>
                <a:latin typeface="Calibri"/>
                <a:cs typeface="Calibri"/>
              </a:rPr>
              <a:t>[</a:t>
            </a:r>
            <a:r>
              <a:rPr sz="3733" b="1" spc="-27" dirty="0">
                <a:solidFill>
                  <a:srgbClr val="000099"/>
                </a:solidFill>
                <a:latin typeface="Calibri"/>
                <a:cs typeface="Calibri"/>
              </a:rPr>
              <a:t>blended</a:t>
            </a:r>
            <a:r>
              <a:rPr sz="3733" b="1" spc="-13" dirty="0">
                <a:solidFill>
                  <a:srgbClr val="000099"/>
                </a:solidFill>
                <a:latin typeface="Calibri"/>
                <a:cs typeface="Calibri"/>
              </a:rPr>
              <a:t>]</a:t>
            </a:r>
            <a:r>
              <a:rPr sz="3733" b="1" spc="40" dirty="0">
                <a:solidFill>
                  <a:srgbClr val="000099"/>
                </a:solidFill>
                <a:latin typeface="Calibri"/>
                <a:cs typeface="Calibri"/>
              </a:rPr>
              <a:t> </a:t>
            </a:r>
            <a:r>
              <a:rPr sz="3733" b="1" spc="-33" dirty="0">
                <a:solidFill>
                  <a:srgbClr val="000099"/>
                </a:solidFill>
                <a:latin typeface="Calibri"/>
                <a:cs typeface="Calibri"/>
              </a:rPr>
              <a:t>c</a:t>
            </a:r>
            <a:r>
              <a:rPr sz="3733" b="1" spc="-27" dirty="0">
                <a:solidFill>
                  <a:srgbClr val="000099"/>
                </a:solidFill>
                <a:latin typeface="Calibri"/>
                <a:cs typeface="Calibri"/>
              </a:rPr>
              <a:t>ou</a:t>
            </a:r>
            <a:r>
              <a:rPr sz="3733" b="1" spc="-60" dirty="0">
                <a:solidFill>
                  <a:srgbClr val="000099"/>
                </a:solidFill>
                <a:latin typeface="Calibri"/>
                <a:cs typeface="Calibri"/>
              </a:rPr>
              <a:t>r</a:t>
            </a:r>
            <a:r>
              <a:rPr sz="3733" b="1" spc="-20" dirty="0">
                <a:solidFill>
                  <a:srgbClr val="000099"/>
                </a:solidFill>
                <a:latin typeface="Calibri"/>
                <a:cs typeface="Calibri"/>
              </a:rPr>
              <a:t>s</a:t>
            </a:r>
            <a:r>
              <a:rPr sz="3733" b="1" spc="-27" dirty="0">
                <a:solidFill>
                  <a:srgbClr val="000099"/>
                </a:solidFill>
                <a:latin typeface="Calibri"/>
                <a:cs typeface="Calibri"/>
              </a:rPr>
              <a:t>e</a:t>
            </a:r>
            <a:r>
              <a:rPr sz="3733" b="1" spc="-20" dirty="0">
                <a:solidFill>
                  <a:srgbClr val="000099"/>
                </a:solidFill>
                <a:latin typeface="Calibri"/>
                <a:cs typeface="Calibri"/>
              </a:rPr>
              <a:t>”</a:t>
            </a:r>
            <a:r>
              <a:rPr sz="3733" b="1" spc="13" dirty="0">
                <a:solidFill>
                  <a:srgbClr val="000099"/>
                </a:solidFill>
                <a:latin typeface="Calibri"/>
                <a:cs typeface="Calibri"/>
              </a:rPr>
              <a:t> </a:t>
            </a:r>
            <a:r>
              <a:rPr sz="3733" b="1" spc="-20" dirty="0">
                <a:solidFill>
                  <a:srgbClr val="000099"/>
                </a:solidFill>
                <a:latin typeface="Calibri"/>
                <a:cs typeface="Calibri"/>
              </a:rPr>
              <a:t>–</a:t>
            </a:r>
            <a:r>
              <a:rPr sz="3733" b="1" spc="-13" dirty="0">
                <a:solidFill>
                  <a:srgbClr val="000099"/>
                </a:solidFill>
                <a:latin typeface="Calibri"/>
                <a:cs typeface="Calibri"/>
              </a:rPr>
              <a:t> </a:t>
            </a:r>
            <a:r>
              <a:rPr sz="3733" b="1" spc="-73" dirty="0">
                <a:solidFill>
                  <a:srgbClr val="000099"/>
                </a:solidFill>
                <a:latin typeface="Calibri"/>
                <a:cs typeface="Calibri"/>
              </a:rPr>
              <a:t>a</a:t>
            </a:r>
            <a:r>
              <a:rPr sz="3733" b="1" spc="-60" dirty="0">
                <a:solidFill>
                  <a:srgbClr val="000099"/>
                </a:solidFill>
                <a:latin typeface="Calibri"/>
                <a:cs typeface="Calibri"/>
              </a:rPr>
              <a:t>v</a:t>
            </a:r>
            <a:r>
              <a:rPr sz="3733" b="1" spc="-27" dirty="0">
                <a:solidFill>
                  <a:srgbClr val="000099"/>
                </a:solidFill>
                <a:latin typeface="Calibri"/>
                <a:cs typeface="Calibri"/>
              </a:rPr>
              <a:t>e</a:t>
            </a:r>
            <a:r>
              <a:rPr sz="3733" b="1" spc="-93" dirty="0">
                <a:solidFill>
                  <a:srgbClr val="000099"/>
                </a:solidFill>
                <a:latin typeface="Calibri"/>
                <a:cs typeface="Calibri"/>
              </a:rPr>
              <a:t>r</a:t>
            </a:r>
            <a:r>
              <a:rPr sz="3733" b="1" spc="-20" dirty="0">
                <a:solidFill>
                  <a:srgbClr val="000099"/>
                </a:solidFill>
                <a:latin typeface="Calibri"/>
                <a:cs typeface="Calibri"/>
              </a:rPr>
              <a:t>a</a:t>
            </a:r>
            <a:r>
              <a:rPr sz="3733" b="1" spc="-60" dirty="0">
                <a:solidFill>
                  <a:srgbClr val="000099"/>
                </a:solidFill>
                <a:latin typeface="Calibri"/>
                <a:cs typeface="Calibri"/>
              </a:rPr>
              <a:t>g</a:t>
            </a:r>
            <a:r>
              <a:rPr sz="3733" b="1" spc="-20" dirty="0">
                <a:solidFill>
                  <a:srgbClr val="000099"/>
                </a:solidFill>
                <a:latin typeface="Calibri"/>
                <a:cs typeface="Calibri"/>
              </a:rPr>
              <a:t>e</a:t>
            </a:r>
            <a:r>
              <a:rPr sz="3733" b="1" spc="47" dirty="0">
                <a:solidFill>
                  <a:srgbClr val="000099"/>
                </a:solidFill>
                <a:latin typeface="Calibri"/>
                <a:cs typeface="Calibri"/>
              </a:rPr>
              <a:t> </a:t>
            </a:r>
            <a:r>
              <a:rPr sz="3733" b="1" spc="-27" dirty="0">
                <a:solidFill>
                  <a:srgbClr val="000099"/>
                </a:solidFill>
                <a:latin typeface="Calibri"/>
                <a:cs typeface="Calibri"/>
              </a:rPr>
              <a:t>70</a:t>
            </a:r>
            <a:r>
              <a:rPr sz="3733" b="1" spc="-33" dirty="0">
                <a:solidFill>
                  <a:srgbClr val="000099"/>
                </a:solidFill>
                <a:latin typeface="Calibri"/>
                <a:cs typeface="Calibri"/>
              </a:rPr>
              <a:t>%</a:t>
            </a:r>
            <a:r>
              <a:rPr sz="3733" b="1" spc="20" dirty="0">
                <a:solidFill>
                  <a:srgbClr val="000099"/>
                </a:solidFill>
                <a:latin typeface="Calibri"/>
                <a:cs typeface="Calibri"/>
              </a:rPr>
              <a:t> </a:t>
            </a:r>
            <a:r>
              <a:rPr sz="3733" b="1" spc="-7" dirty="0">
                <a:solidFill>
                  <a:srgbClr val="000099"/>
                </a:solidFill>
                <a:latin typeface="Calibri"/>
                <a:cs typeface="Calibri"/>
              </a:rPr>
              <a:t>(</a:t>
            </a:r>
            <a:r>
              <a:rPr sz="3733" b="1" spc="-93" dirty="0">
                <a:solidFill>
                  <a:srgbClr val="000099"/>
                </a:solidFill>
                <a:latin typeface="Calibri"/>
                <a:cs typeface="Calibri"/>
              </a:rPr>
              <a:t>r</a:t>
            </a:r>
            <a:r>
              <a:rPr sz="3733" b="1" spc="-20" dirty="0">
                <a:solidFill>
                  <a:srgbClr val="000099"/>
                </a:solidFill>
                <a:latin typeface="Calibri"/>
                <a:cs typeface="Calibri"/>
              </a:rPr>
              <a:t>a</a:t>
            </a:r>
            <a:r>
              <a:rPr sz="3733" b="1" spc="-27" dirty="0">
                <a:solidFill>
                  <a:srgbClr val="000099"/>
                </a:solidFill>
                <a:latin typeface="Calibri"/>
                <a:cs typeface="Calibri"/>
              </a:rPr>
              <a:t>n</a:t>
            </a:r>
            <a:r>
              <a:rPr sz="3733" b="1" spc="-60" dirty="0">
                <a:solidFill>
                  <a:srgbClr val="000099"/>
                </a:solidFill>
                <a:latin typeface="Calibri"/>
                <a:cs typeface="Calibri"/>
              </a:rPr>
              <a:t>g</a:t>
            </a:r>
            <a:r>
              <a:rPr sz="3733" b="1" spc="-20" dirty="0">
                <a:solidFill>
                  <a:srgbClr val="000099"/>
                </a:solidFill>
                <a:latin typeface="Calibri"/>
                <a:cs typeface="Calibri"/>
              </a:rPr>
              <a:t>e</a:t>
            </a:r>
            <a:r>
              <a:rPr sz="3733" b="1" spc="27" dirty="0">
                <a:solidFill>
                  <a:srgbClr val="000099"/>
                </a:solidFill>
                <a:latin typeface="Calibri"/>
                <a:cs typeface="Calibri"/>
              </a:rPr>
              <a:t> </a:t>
            </a:r>
            <a:r>
              <a:rPr sz="3733" b="1" spc="-27" dirty="0">
                <a:solidFill>
                  <a:srgbClr val="000099"/>
                </a:solidFill>
                <a:latin typeface="Calibri"/>
                <a:cs typeface="Calibri"/>
              </a:rPr>
              <a:t>65-100</a:t>
            </a:r>
            <a:r>
              <a:rPr sz="3733" b="1" spc="-20" dirty="0">
                <a:solidFill>
                  <a:srgbClr val="000099"/>
                </a:solidFill>
                <a:latin typeface="Calibri"/>
                <a:cs typeface="Calibri"/>
              </a:rPr>
              <a:t>%)</a:t>
            </a:r>
            <a:endParaRPr sz="3733" dirty="0">
              <a:latin typeface="Calibri"/>
              <a:cs typeface="Calibri"/>
            </a:endParaRPr>
          </a:p>
        </p:txBody>
      </p:sp>
      <p:sp>
        <p:nvSpPr>
          <p:cNvPr id="4" name="object 4"/>
          <p:cNvSpPr/>
          <p:nvPr/>
        </p:nvSpPr>
        <p:spPr>
          <a:xfrm>
            <a:off x="2926081" y="5935471"/>
            <a:ext cx="6238239" cy="922528"/>
          </a:xfrm>
          <a:prstGeom prst="rect">
            <a:avLst/>
          </a:prstGeom>
          <a:blipFill>
            <a:blip r:embed="rId3" cstate="print"/>
            <a:stretch>
              <a:fillRect/>
            </a:stretch>
          </a:blipFill>
        </p:spPr>
        <p:txBody>
          <a:bodyPr wrap="square" lIns="0" tIns="0" rIns="0" bIns="0" rtlCol="0"/>
          <a:lstStyle/>
          <a:p>
            <a:endParaRPr sz="2400"/>
          </a:p>
        </p:txBody>
      </p:sp>
      <p:sp>
        <p:nvSpPr>
          <p:cNvPr id="5" name="object 5"/>
          <p:cNvSpPr/>
          <p:nvPr/>
        </p:nvSpPr>
        <p:spPr>
          <a:xfrm>
            <a:off x="2946400" y="4907284"/>
            <a:ext cx="6197600" cy="1043093"/>
          </a:xfrm>
          <a:custGeom>
            <a:avLst/>
            <a:gdLst/>
            <a:ahLst/>
            <a:cxnLst/>
            <a:rect l="l" t="t" r="r" b="b"/>
            <a:pathLst>
              <a:path w="4648200" h="782320">
                <a:moveTo>
                  <a:pt x="4581017" y="0"/>
                </a:moveTo>
                <a:lnTo>
                  <a:pt x="60117" y="367"/>
                </a:lnTo>
                <a:lnTo>
                  <a:pt x="22275" y="17214"/>
                </a:lnTo>
                <a:lnTo>
                  <a:pt x="1557" y="52734"/>
                </a:lnTo>
                <a:lnTo>
                  <a:pt x="0" y="67183"/>
                </a:lnTo>
                <a:lnTo>
                  <a:pt x="368" y="721693"/>
                </a:lnTo>
                <a:lnTo>
                  <a:pt x="17222" y="759538"/>
                </a:lnTo>
                <a:lnTo>
                  <a:pt x="52739" y="780254"/>
                </a:lnTo>
                <a:lnTo>
                  <a:pt x="67183" y="781812"/>
                </a:lnTo>
                <a:lnTo>
                  <a:pt x="4588091" y="781443"/>
                </a:lnTo>
                <a:lnTo>
                  <a:pt x="4625928" y="764588"/>
                </a:lnTo>
                <a:lnTo>
                  <a:pt x="4646642" y="729064"/>
                </a:lnTo>
                <a:lnTo>
                  <a:pt x="4648200" y="714616"/>
                </a:lnTo>
                <a:lnTo>
                  <a:pt x="4647832" y="60115"/>
                </a:lnTo>
                <a:lnTo>
                  <a:pt x="4630981" y="22270"/>
                </a:lnTo>
                <a:lnTo>
                  <a:pt x="4595462" y="1556"/>
                </a:lnTo>
                <a:lnTo>
                  <a:pt x="4581017" y="0"/>
                </a:lnTo>
                <a:close/>
              </a:path>
            </a:pathLst>
          </a:custGeom>
          <a:solidFill>
            <a:srgbClr val="EDEDED"/>
          </a:solidFill>
        </p:spPr>
        <p:txBody>
          <a:bodyPr wrap="square" lIns="0" tIns="0" rIns="0" bIns="0" rtlCol="0"/>
          <a:lstStyle/>
          <a:p>
            <a:endParaRPr sz="2400"/>
          </a:p>
        </p:txBody>
      </p:sp>
      <p:sp>
        <p:nvSpPr>
          <p:cNvPr id="6" name="object 6"/>
          <p:cNvSpPr/>
          <p:nvPr/>
        </p:nvSpPr>
        <p:spPr>
          <a:xfrm>
            <a:off x="2976880" y="4907284"/>
            <a:ext cx="6197600" cy="1042416"/>
          </a:xfrm>
          <a:prstGeom prst="rect">
            <a:avLst/>
          </a:prstGeom>
          <a:blipFill>
            <a:blip r:embed="rId4" cstate="print"/>
            <a:stretch>
              <a:fillRect/>
            </a:stretch>
          </a:blipFill>
        </p:spPr>
        <p:txBody>
          <a:bodyPr wrap="square" lIns="0" tIns="0" rIns="0" bIns="0" rtlCol="0"/>
          <a:lstStyle/>
          <a:p>
            <a:endParaRPr sz="2400"/>
          </a:p>
        </p:txBody>
      </p:sp>
      <p:sp>
        <p:nvSpPr>
          <p:cNvPr id="7" name="object 7"/>
          <p:cNvSpPr txBox="1"/>
          <p:nvPr/>
        </p:nvSpPr>
        <p:spPr>
          <a:xfrm>
            <a:off x="7115388" y="6450099"/>
            <a:ext cx="4611793" cy="410433"/>
          </a:xfrm>
          <a:prstGeom prst="rect">
            <a:avLst/>
          </a:prstGeom>
        </p:spPr>
        <p:txBody>
          <a:bodyPr vert="horz" wrap="square" lIns="0" tIns="0" rIns="0" bIns="0" rtlCol="0">
            <a:spAutoFit/>
          </a:bodyPr>
          <a:lstStyle/>
          <a:p>
            <a:pPr marL="16933"/>
            <a:r>
              <a:rPr sz="2667" b="1" spc="-27" dirty="0">
                <a:latin typeface="Calibri"/>
                <a:cs typeface="Calibri"/>
              </a:rPr>
              <a:t>h</a:t>
            </a:r>
            <a:r>
              <a:rPr sz="2667" b="1" spc="-33" dirty="0">
                <a:latin typeface="Calibri"/>
                <a:cs typeface="Calibri"/>
              </a:rPr>
              <a:t>t</a:t>
            </a:r>
            <a:r>
              <a:rPr sz="2667" b="1" dirty="0">
                <a:latin typeface="Calibri"/>
                <a:cs typeface="Calibri"/>
              </a:rPr>
              <a:t>tp</a:t>
            </a:r>
            <a:r>
              <a:rPr sz="2667" b="1" spc="-7" dirty="0">
                <a:latin typeface="Calibri"/>
                <a:cs typeface="Calibri"/>
              </a:rPr>
              <a:t>:</a:t>
            </a:r>
            <a:r>
              <a:rPr sz="2667" b="1" dirty="0">
                <a:latin typeface="Calibri"/>
                <a:cs typeface="Calibri"/>
              </a:rPr>
              <a:t>//</a:t>
            </a:r>
            <a:r>
              <a:rPr sz="2667" b="1" dirty="0" smtClean="0">
                <a:latin typeface="Calibri"/>
                <a:cs typeface="Calibri"/>
              </a:rPr>
              <a:t>i</a:t>
            </a:r>
            <a:r>
              <a:rPr sz="2667" b="1" spc="-7" dirty="0" smtClean="0">
                <a:latin typeface="Calibri"/>
                <a:cs typeface="Calibri"/>
              </a:rPr>
              <a:t>rl</a:t>
            </a:r>
            <a:r>
              <a:rPr sz="2667" b="1" dirty="0" smtClean="0">
                <a:latin typeface="Calibri"/>
                <a:cs typeface="Calibri"/>
              </a:rPr>
              <a:t>t</a:t>
            </a:r>
            <a:r>
              <a:rPr sz="2667" b="1" spc="-93" dirty="0" smtClean="0">
                <a:latin typeface="Calibri"/>
                <a:cs typeface="Calibri"/>
              </a:rPr>
              <a:t>.</a:t>
            </a:r>
            <a:r>
              <a:rPr sz="2667" b="1" spc="-40" dirty="0" smtClean="0">
                <a:latin typeface="Calibri"/>
                <a:cs typeface="Calibri"/>
              </a:rPr>
              <a:t>y</a:t>
            </a:r>
            <a:r>
              <a:rPr sz="2667" b="1" dirty="0" smtClean="0">
                <a:latin typeface="Calibri"/>
                <a:cs typeface="Calibri"/>
              </a:rPr>
              <a:t>o</a:t>
            </a:r>
            <a:r>
              <a:rPr sz="2667" b="1" spc="-7" dirty="0" smtClean="0">
                <a:latin typeface="Calibri"/>
                <a:cs typeface="Calibri"/>
              </a:rPr>
              <a:t>r</a:t>
            </a:r>
            <a:r>
              <a:rPr sz="2667" b="1" spc="-40" dirty="0" smtClean="0">
                <a:latin typeface="Calibri"/>
                <a:cs typeface="Calibri"/>
              </a:rPr>
              <a:t>k</a:t>
            </a:r>
            <a:r>
              <a:rPr sz="2667" b="1" dirty="0" smtClean="0">
                <a:latin typeface="Calibri"/>
                <a:cs typeface="Calibri"/>
              </a:rPr>
              <a:t>u.</a:t>
            </a:r>
            <a:r>
              <a:rPr sz="2667" b="1" spc="-20" dirty="0" smtClean="0">
                <a:latin typeface="Calibri"/>
                <a:cs typeface="Calibri"/>
              </a:rPr>
              <a:t>c</a:t>
            </a:r>
            <a:r>
              <a:rPr sz="2667" b="1" spc="-13" dirty="0" smtClean="0">
                <a:latin typeface="Calibri"/>
                <a:cs typeface="Calibri"/>
              </a:rPr>
              <a:t>a</a:t>
            </a:r>
            <a:r>
              <a:rPr sz="2667" b="1" dirty="0" smtClean="0">
                <a:latin typeface="Calibri"/>
                <a:cs typeface="Calibri"/>
              </a:rPr>
              <a:t>/</a:t>
            </a:r>
            <a:r>
              <a:rPr sz="2667" b="1" spc="-40" dirty="0" smtClean="0">
                <a:latin typeface="Calibri"/>
                <a:cs typeface="Calibri"/>
              </a:rPr>
              <a:t>r</a:t>
            </a:r>
            <a:r>
              <a:rPr sz="2667" b="1" spc="-7" dirty="0" smtClean="0">
                <a:latin typeface="Calibri"/>
                <a:cs typeface="Calibri"/>
              </a:rPr>
              <a:t>e</a:t>
            </a:r>
            <a:r>
              <a:rPr sz="2667" b="1" dirty="0" smtClean="0">
                <a:latin typeface="Calibri"/>
                <a:cs typeface="Calibri"/>
              </a:rPr>
              <a:t>po</a:t>
            </a:r>
            <a:r>
              <a:rPr sz="2667" b="1" spc="-7" dirty="0" smtClean="0">
                <a:latin typeface="Calibri"/>
                <a:cs typeface="Calibri"/>
              </a:rPr>
              <a:t>r</a:t>
            </a:r>
            <a:r>
              <a:rPr sz="2667" b="1" spc="-20" dirty="0" smtClean="0">
                <a:latin typeface="Calibri"/>
                <a:cs typeface="Calibri"/>
              </a:rPr>
              <a:t>t</a:t>
            </a:r>
            <a:r>
              <a:rPr sz="2667" b="1" dirty="0" smtClean="0">
                <a:latin typeface="Calibri"/>
                <a:cs typeface="Calibri"/>
              </a:rPr>
              <a:t>s.</a:t>
            </a:r>
            <a:r>
              <a:rPr sz="2667" b="1" spc="-27" dirty="0" smtClean="0">
                <a:latin typeface="Calibri"/>
                <a:cs typeface="Calibri"/>
              </a:rPr>
              <a:t>h</a:t>
            </a:r>
            <a:r>
              <a:rPr sz="2667" b="1" spc="-20" dirty="0" smtClean="0">
                <a:latin typeface="Calibri"/>
                <a:cs typeface="Calibri"/>
              </a:rPr>
              <a:t>t</a:t>
            </a:r>
            <a:r>
              <a:rPr sz="2667" b="1" dirty="0" smtClean="0">
                <a:latin typeface="Calibri"/>
                <a:cs typeface="Calibri"/>
              </a:rPr>
              <a:t>ml</a:t>
            </a:r>
            <a:endParaRPr sz="2667" dirty="0">
              <a:latin typeface="Calibri"/>
              <a:cs typeface="Calibri"/>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963" y="337625"/>
            <a:ext cx="10058400" cy="1072540"/>
          </a:xfrm>
        </p:spPr>
        <p:txBody>
          <a:bodyPr/>
          <a:lstStyle/>
          <a:p>
            <a:r>
              <a:rPr lang="en-US" dirty="0" smtClean="0"/>
              <a:t>University of Central Florida </a:t>
            </a:r>
            <a:r>
              <a:rPr lang="en-US" sz="3200" dirty="0" smtClean="0"/>
              <a:t>(</a:t>
            </a:r>
            <a:r>
              <a:rPr lang="en-US" sz="3200" dirty="0" err="1" smtClean="0"/>
              <a:t>Moskal</a:t>
            </a:r>
            <a:r>
              <a:rPr lang="en-US" sz="3200" dirty="0" smtClean="0"/>
              <a:t> et al 2013)</a:t>
            </a:r>
            <a:endParaRPr lang="en-US" sz="3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45681749"/>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22650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1029859" y="301083"/>
            <a:ext cx="9608234" cy="5405502"/>
          </a:xfrm>
          <a:prstGeom prst="rect">
            <a:avLst/>
          </a:prstGeom>
        </p:spPr>
      </p:pic>
    </p:spTree>
    <p:extLst>
      <p:ext uri="{BB962C8B-B14F-4D97-AF65-F5344CB8AC3E}">
        <p14:creationId xmlns:p14="http://schemas.microsoft.com/office/powerpoint/2010/main" val="26024737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1528548" y="1774824"/>
            <a:ext cx="9034819" cy="1691707"/>
          </a:xfrm>
        </p:spPr>
        <p:txBody>
          <a:bodyPr>
            <a:normAutofit/>
          </a:bodyPr>
          <a:lstStyle/>
          <a:p>
            <a:r>
              <a:rPr lang="en-US" sz="6000" b="1" dirty="0" smtClean="0"/>
              <a:t>Empowerment </a:t>
            </a:r>
            <a:r>
              <a:rPr lang="en-US" sz="6000" b="1" dirty="0" smtClean="0">
                <a:solidFill>
                  <a:srgbClr val="FF0000"/>
                </a:solidFill>
              </a:rPr>
              <a:t>≠</a:t>
            </a:r>
            <a:r>
              <a:rPr lang="en-US" sz="6000" b="1" dirty="0" smtClean="0"/>
              <a:t> Engagement</a:t>
            </a:r>
            <a:endParaRPr lang="en-US" sz="6000" b="1" dirty="0"/>
          </a:p>
        </p:txBody>
      </p:sp>
    </p:spTree>
    <p:extLst>
      <p:ext uri="{BB962C8B-B14F-4D97-AF65-F5344CB8AC3E}">
        <p14:creationId xmlns:p14="http://schemas.microsoft.com/office/powerpoint/2010/main" val="14570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685800"/>
            <a:ext cx="10972800" cy="1143000"/>
          </a:xfrm>
        </p:spPr>
        <p:txBody>
          <a:bodyPr>
            <a:normAutofit fontScale="90000"/>
          </a:bodyPr>
          <a:lstStyle/>
          <a:p>
            <a:r>
              <a:rPr lang="en-CA" sz="4267" b="1" dirty="0"/>
              <a:t>I </a:t>
            </a:r>
            <a:r>
              <a:rPr lang="en-CA" sz="4267" b="1" dirty="0"/>
              <a:t>would take another course in the future that has both online and face-to-face </a:t>
            </a:r>
            <a:r>
              <a:rPr lang="en-CA" sz="4267" b="1" dirty="0"/>
              <a:t>components </a:t>
            </a:r>
            <a:br>
              <a:rPr lang="en-CA" sz="4267" b="1" dirty="0"/>
            </a:br>
            <a:r>
              <a:rPr lang="en-CA" sz="4267" b="1" dirty="0"/>
              <a:t>[at York U] </a:t>
            </a:r>
            <a:endParaRPr lang="en-US" sz="4267"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99832603"/>
              </p:ext>
            </p:extLst>
          </p:nvPr>
        </p:nvGraphicFramePr>
        <p:xfrm>
          <a:off x="914400" y="2076530"/>
          <a:ext cx="101600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10363200" y="6096004"/>
            <a:ext cx="1625600" cy="830997"/>
          </a:xfrm>
          <a:prstGeom prst="rect">
            <a:avLst/>
          </a:prstGeom>
        </p:spPr>
        <p:txBody>
          <a:bodyPr wrap="square">
            <a:spAutoFit/>
          </a:bodyPr>
          <a:lstStyle/>
          <a:p>
            <a:pPr defTabSz="1219170">
              <a:defRPr/>
            </a:pPr>
            <a:r>
              <a:rPr lang="en-US" sz="2400" kern="0" dirty="0">
                <a:solidFill>
                  <a:sysClr val="windowText" lastClr="000000"/>
                </a:solidFill>
                <a:latin typeface="Calibri"/>
              </a:rPr>
              <a:t>N = 2121</a:t>
            </a:r>
          </a:p>
          <a:p>
            <a:pPr defTabSz="1219170">
              <a:defRPr/>
            </a:pPr>
            <a:r>
              <a:rPr lang="en-US" sz="2400" kern="0" dirty="0">
                <a:solidFill>
                  <a:sysClr val="windowText" lastClr="000000"/>
                </a:solidFill>
                <a:latin typeface="Calibri"/>
              </a:rPr>
              <a:t>34 courses</a:t>
            </a:r>
          </a:p>
        </p:txBody>
      </p:sp>
    </p:spTree>
    <p:extLst>
      <p:ext uri="{BB962C8B-B14F-4D97-AF65-F5344CB8AC3E}">
        <p14:creationId xmlns:p14="http://schemas.microsoft.com/office/powerpoint/2010/main" val="21922258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67" b="1" dirty="0"/>
              <a:t>Taking this </a:t>
            </a:r>
            <a:r>
              <a:rPr lang="en-US" sz="4267" b="1" dirty="0" smtClean="0"/>
              <a:t>blended course </a:t>
            </a:r>
            <a:r>
              <a:rPr lang="en-US" sz="4267" b="1" dirty="0"/>
              <a:t>increased my interest in the material </a:t>
            </a:r>
            <a:r>
              <a:rPr lang="en-US" sz="4267" b="1" dirty="0" smtClean="0"/>
              <a:t>[at York </a:t>
            </a:r>
            <a:r>
              <a:rPr lang="en-US" sz="4267" b="1" dirty="0"/>
              <a:t>U]</a:t>
            </a:r>
            <a:endParaRPr lang="en-US" sz="4267"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44885986"/>
              </p:ext>
            </p:extLst>
          </p:nvPr>
        </p:nvGraphicFramePr>
        <p:xfrm>
          <a:off x="812800" y="1828800"/>
          <a:ext cx="106680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070773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397" y="799063"/>
            <a:ext cx="11967633" cy="779700"/>
          </a:xfrm>
        </p:spPr>
        <p:txBody>
          <a:bodyPr/>
          <a:lstStyle/>
          <a:p>
            <a:r>
              <a:rPr lang="en-US" b="1" dirty="0" smtClean="0"/>
              <a:t>How much tech do students really want?</a:t>
            </a:r>
            <a:endParaRPr lang="en-US" b="1" dirty="0"/>
          </a:p>
        </p:txBody>
      </p:sp>
      <p:sp>
        <p:nvSpPr>
          <p:cNvPr id="3" name="Rectangle 2"/>
          <p:cNvSpPr/>
          <p:nvPr/>
        </p:nvSpPr>
        <p:spPr>
          <a:xfrm>
            <a:off x="1181686" y="2307102"/>
            <a:ext cx="8828258" cy="4114588"/>
          </a:xfrm>
          <a:prstGeom prst="rect">
            <a:avLst/>
          </a:prstGeom>
        </p:spPr>
        <p:txBody>
          <a:bodyPr wrap="square">
            <a:spAutoFit/>
          </a:bodyPr>
          <a:lstStyle/>
          <a:p>
            <a:pPr>
              <a:lnSpc>
                <a:spcPct val="107000"/>
              </a:lnSpc>
              <a:spcAft>
                <a:spcPts val="800"/>
              </a:spcAft>
            </a:pPr>
            <a:r>
              <a:rPr lang="en-US" sz="28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In </a:t>
            </a:r>
            <a:r>
              <a:rPr lang="en-US" sz="2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general surveys show that higher education students prefer in their courses</a:t>
            </a:r>
            <a:r>
              <a:rPr lang="en-US" sz="28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a:t>
            </a:r>
            <a:endParaRPr lang="en-US" sz="2800"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600"/>
              </a:spcAft>
              <a:buFont typeface="+mj-lt"/>
              <a:buAutoNum type="alphaUcPeriod"/>
            </a:pP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 Little </a:t>
            </a: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or no technology</a:t>
            </a:r>
          </a:p>
          <a:p>
            <a:pPr marL="342900" marR="0" lvl="0" indent="-342900">
              <a:lnSpc>
                <a:spcPct val="107000"/>
              </a:lnSpc>
              <a:spcBef>
                <a:spcPts val="600"/>
              </a:spcBef>
              <a:spcAft>
                <a:spcPts val="600"/>
              </a:spcAft>
              <a:buFont typeface="+mj-lt"/>
              <a:buAutoNum type="alphaUcPeriod"/>
            </a:pP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 A </a:t>
            </a: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moderate amount of technology</a:t>
            </a:r>
          </a:p>
          <a:p>
            <a:pPr marL="342900" marR="0" lvl="0" indent="-342900">
              <a:lnSpc>
                <a:spcPct val="107000"/>
              </a:lnSpc>
              <a:spcBef>
                <a:spcPts val="600"/>
              </a:spcBef>
              <a:spcAft>
                <a:spcPts val="600"/>
              </a:spcAft>
              <a:buFont typeface="+mj-lt"/>
              <a:buAutoNum type="alphaUcPeriod"/>
            </a:pP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 A </a:t>
            </a: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lot of </a:t>
            </a: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technology</a:t>
            </a:r>
          </a:p>
          <a:p>
            <a:pPr marL="342900" indent="-342900">
              <a:lnSpc>
                <a:spcPct val="107000"/>
              </a:lnSpc>
              <a:spcBef>
                <a:spcPts val="600"/>
              </a:spcBef>
              <a:spcAft>
                <a:spcPts val="600"/>
              </a:spcAft>
              <a:buFont typeface="+mj-lt"/>
              <a:buAutoNum type="alphaUcPeriod"/>
            </a:pP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 Have </a:t>
            </a: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no clear preference </a:t>
            </a:r>
          </a:p>
          <a:p>
            <a:pPr marL="342900" marR="0" lvl="0" indent="-342900">
              <a:lnSpc>
                <a:spcPct val="107000"/>
              </a:lnSpc>
              <a:spcBef>
                <a:spcPts val="600"/>
              </a:spcBef>
              <a:spcAft>
                <a:spcPts val="600"/>
              </a:spcAft>
              <a:buFont typeface="+mj-lt"/>
              <a:buAutoNum type="alphaUcPeriod"/>
            </a:pPr>
            <a:endPar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7120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70" y="304805"/>
            <a:ext cx="11967633" cy="779700"/>
          </a:xfrm>
        </p:spPr>
        <p:txBody>
          <a:bodyPr/>
          <a:lstStyle/>
          <a:p>
            <a:r>
              <a:rPr lang="en-US" dirty="0" smtClean="0"/>
              <a:t>Students don’t want “all tech, all the time”!</a:t>
            </a:r>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1" y="1112239"/>
            <a:ext cx="10392284" cy="49987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8916741" y="6457895"/>
            <a:ext cx="2389944" cy="400105"/>
          </a:xfrm>
          <a:prstGeom prst="rect">
            <a:avLst/>
          </a:prstGeom>
          <a:noFill/>
        </p:spPr>
        <p:txBody>
          <a:bodyPr wrap="none" lIns="121917" tIns="60958" rIns="121917" bIns="60958" rtlCol="0">
            <a:spAutoFit/>
          </a:bodyPr>
          <a:lstStyle/>
          <a:p>
            <a:r>
              <a:rPr lang="en-US" dirty="0" smtClean="0"/>
              <a:t>ECAR survey n= 27,675</a:t>
            </a:r>
            <a:endParaRPr lang="en-US" dirty="0"/>
          </a:p>
        </p:txBody>
      </p:sp>
    </p:spTree>
    <p:extLst>
      <p:ext uri="{BB962C8B-B14F-4D97-AF65-F5344CB8AC3E}">
        <p14:creationId xmlns:p14="http://schemas.microsoft.com/office/powerpoint/2010/main" val="4025439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7200" dirty="0" smtClean="0"/>
              <a:t>Condition 3 Competence</a:t>
            </a:r>
            <a:endParaRPr lang="en-US" sz="7200" dirty="0"/>
          </a:p>
        </p:txBody>
      </p:sp>
      <p:sp>
        <p:nvSpPr>
          <p:cNvPr id="3" name="Text Placeholder 2"/>
          <p:cNvSpPr>
            <a:spLocks noGrp="1"/>
          </p:cNvSpPr>
          <p:nvPr>
            <p:ph type="body" idx="1"/>
          </p:nvPr>
        </p:nvSpPr>
        <p:spPr/>
        <p:txBody>
          <a:bodyPr/>
          <a:lstStyle/>
          <a:p>
            <a:r>
              <a:rPr lang="en-US" b="1" dirty="0" smtClean="0">
                <a:solidFill>
                  <a:srgbClr val="FF0000"/>
                </a:solidFill>
              </a:rPr>
              <a:t>Blended learning promotes self-efficacy</a:t>
            </a:r>
            <a:endParaRPr lang="en-US" b="1" dirty="0">
              <a:solidFill>
                <a:srgbClr val="FF0000"/>
              </a:solidFill>
            </a:endParaRPr>
          </a:p>
        </p:txBody>
      </p:sp>
    </p:spTree>
    <p:extLst>
      <p:ext uri="{BB962C8B-B14F-4D97-AF65-F5344CB8AC3E}">
        <p14:creationId xmlns:p14="http://schemas.microsoft.com/office/powerpoint/2010/main" val="6463391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66" y="269003"/>
            <a:ext cx="10058400" cy="1450757"/>
          </a:xfrm>
        </p:spPr>
        <p:txBody>
          <a:bodyPr/>
          <a:lstStyle/>
          <a:p>
            <a:pPr algn="ctr"/>
            <a:r>
              <a:rPr lang="en-US" dirty="0" smtClean="0"/>
              <a:t>What is self-efficacy?</a:t>
            </a:r>
            <a:endParaRPr lang="en-US" dirty="0"/>
          </a:p>
        </p:txBody>
      </p:sp>
      <p:sp>
        <p:nvSpPr>
          <p:cNvPr id="3" name="Content Placeholder 2"/>
          <p:cNvSpPr>
            <a:spLocks noGrp="1"/>
          </p:cNvSpPr>
          <p:nvPr>
            <p:ph idx="1"/>
          </p:nvPr>
        </p:nvSpPr>
        <p:spPr>
          <a:xfrm>
            <a:off x="922132" y="1923526"/>
            <a:ext cx="6750183" cy="1945180"/>
          </a:xfrm>
        </p:spPr>
        <p:txBody>
          <a:bodyPr>
            <a:normAutofit/>
          </a:bodyPr>
          <a:lstStyle/>
          <a:p>
            <a:endParaRPr lang="en-US" dirty="0" smtClean="0"/>
          </a:p>
          <a:p>
            <a:pPr marL="0" indent="0" algn="ctr">
              <a:buNone/>
            </a:pPr>
            <a:r>
              <a:rPr lang="en-US" sz="3600" dirty="0" smtClean="0">
                <a:solidFill>
                  <a:srgbClr val="FF0000"/>
                </a:solidFill>
              </a:rPr>
              <a:t>Belief in one’s ability to perform a task by making an effort</a:t>
            </a:r>
          </a:p>
          <a:p>
            <a:endParaRPr lang="en-US" dirty="0" smtClean="0"/>
          </a:p>
          <a:p>
            <a:endParaRPr lang="en-US" dirty="0" smtClean="0"/>
          </a:p>
          <a:p>
            <a:endParaRPr lang="en-US" dirty="0" smtClean="0"/>
          </a:p>
          <a:p>
            <a:endParaRPr lang="en-US" dirty="0"/>
          </a:p>
        </p:txBody>
      </p:sp>
      <p:pic>
        <p:nvPicPr>
          <p:cNvPr id="7" name="Picture 6"/>
          <p:cNvPicPr>
            <a:picLocks noChangeAspect="1"/>
          </p:cNvPicPr>
          <p:nvPr/>
        </p:nvPicPr>
        <p:blipFill rotWithShape="1">
          <a:blip r:embed="rId2"/>
          <a:srcRect t="-4755" b="6415"/>
          <a:stretch/>
        </p:blipFill>
        <p:spPr>
          <a:xfrm>
            <a:off x="8091132" y="2380338"/>
            <a:ext cx="4100868" cy="3196214"/>
          </a:xfrm>
          <a:prstGeom prst="rect">
            <a:avLst/>
          </a:prstGeom>
        </p:spPr>
      </p:pic>
      <p:sp>
        <p:nvSpPr>
          <p:cNvPr id="10" name="Content Placeholder 2"/>
          <p:cNvSpPr txBox="1">
            <a:spLocks/>
          </p:cNvSpPr>
          <p:nvPr/>
        </p:nvSpPr>
        <p:spPr>
          <a:xfrm>
            <a:off x="1097280" y="3662174"/>
            <a:ext cx="6750183" cy="1945180"/>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dirty="0" smtClean="0"/>
          </a:p>
          <a:p>
            <a:pPr marL="0" indent="0" algn="ctr">
              <a:buFont typeface="Calibri" panose="020F0502020204030204" pitchFamily="34" charset="0"/>
              <a:buNone/>
            </a:pPr>
            <a:r>
              <a:rPr lang="en-US" sz="3600" dirty="0" smtClean="0">
                <a:solidFill>
                  <a:srgbClr val="0070C0"/>
                </a:solidFill>
              </a:rPr>
              <a:t>Belief in one’s ability to successfully fulfill course and degree requirements</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24247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Why is self-efficacy important?</a:t>
            </a:r>
            <a:endParaRPr lang="en-US" dirty="0"/>
          </a:p>
        </p:txBody>
      </p:sp>
      <p:sp>
        <p:nvSpPr>
          <p:cNvPr id="11" name="Title 1"/>
          <p:cNvSpPr txBox="1">
            <a:spLocks noGrp="1"/>
          </p:cNvSpPr>
          <p:nvPr>
            <p:ph idx="1"/>
          </p:nvPr>
        </p:nvSpPr>
        <p:spPr>
          <a:xfrm>
            <a:off x="1097280" y="2220547"/>
            <a:ext cx="10058400" cy="1669055"/>
          </a:xfrm>
          <a:prstGeom prst="rect">
            <a:avLst/>
          </a:prstGeom>
        </p:spPr>
        <p:txBody>
          <a:bodyPr vert="horz" lIns="91440" tIns="45720" rIns="91440" bIns="45720" rtlCol="0" anchor="b">
            <a:normAutofit fontScale="975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685800" indent="-685800">
              <a:buFont typeface="Arial" panose="020B0604020202020204" pitchFamily="34" charset="0"/>
              <a:buChar char="•"/>
            </a:pPr>
            <a:r>
              <a:rPr lang="en-US" dirty="0" smtClean="0"/>
              <a:t>The </a:t>
            </a:r>
            <a:r>
              <a:rPr lang="en-US" dirty="0"/>
              <a:t>best predictor of academic success </a:t>
            </a:r>
            <a:r>
              <a:rPr lang="en-US" dirty="0" smtClean="0"/>
              <a:t>overall </a:t>
            </a:r>
            <a:r>
              <a:rPr lang="en-US" sz="3300" dirty="0" smtClean="0"/>
              <a:t>(Robbins et al, 2004)</a:t>
            </a:r>
            <a:endParaRPr lang="en-US" sz="3300" dirty="0"/>
          </a:p>
        </p:txBody>
      </p:sp>
      <p:pic>
        <p:nvPicPr>
          <p:cNvPr id="2" name="Picture 1"/>
          <p:cNvPicPr>
            <a:picLocks noChangeAspect="1"/>
          </p:cNvPicPr>
          <p:nvPr/>
        </p:nvPicPr>
        <p:blipFill>
          <a:blip r:embed="rId2"/>
          <a:stretch>
            <a:fillRect/>
          </a:stretch>
        </p:blipFill>
        <p:spPr>
          <a:xfrm>
            <a:off x="4990557" y="4262386"/>
            <a:ext cx="2271845" cy="1779425"/>
          </a:xfrm>
          <a:prstGeom prst="rect">
            <a:avLst/>
          </a:prstGeom>
        </p:spPr>
      </p:pic>
    </p:spTree>
    <p:extLst>
      <p:ext uri="{BB962C8B-B14F-4D97-AF65-F5344CB8AC3E}">
        <p14:creationId xmlns:p14="http://schemas.microsoft.com/office/powerpoint/2010/main" val="36660226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Self-efficacy in blended courses</a:t>
            </a:r>
            <a:endParaRPr lang="en-US" dirty="0"/>
          </a:p>
        </p:txBody>
      </p:sp>
      <p:sp>
        <p:nvSpPr>
          <p:cNvPr id="3" name="Content Placeholder 2"/>
          <p:cNvSpPr>
            <a:spLocks noGrp="1"/>
          </p:cNvSpPr>
          <p:nvPr>
            <p:ph idx="1"/>
          </p:nvPr>
        </p:nvSpPr>
        <p:spPr/>
        <p:txBody>
          <a:bodyPr/>
          <a:lstStyle/>
          <a:p>
            <a:pPr marL="685800" lvl="0" indent="-685800">
              <a:buClr>
                <a:srgbClr val="1CADE4"/>
              </a:buClr>
              <a:buFont typeface="Arial" panose="020B0604020202020204" pitchFamily="34" charset="0"/>
              <a:buChar char="•"/>
            </a:pPr>
            <a:r>
              <a:rPr lang="en-US" sz="3600" dirty="0" smtClean="0">
                <a:solidFill>
                  <a:prstClr val="black">
                    <a:lumMod val="75000"/>
                    <a:lumOff val="25000"/>
                  </a:prstClr>
                </a:solidFill>
              </a:rPr>
              <a:t>SE is </a:t>
            </a:r>
            <a:r>
              <a:rPr lang="en-US" sz="3600" dirty="0">
                <a:solidFill>
                  <a:prstClr val="black">
                    <a:lumMod val="75000"/>
                    <a:lumOff val="25000"/>
                  </a:prstClr>
                </a:solidFill>
              </a:rPr>
              <a:t>strong predictor of </a:t>
            </a:r>
            <a:r>
              <a:rPr lang="en-US" sz="3600" dirty="0" smtClean="0">
                <a:solidFill>
                  <a:prstClr val="black">
                    <a:lumMod val="75000"/>
                    <a:lumOff val="25000"/>
                  </a:prstClr>
                </a:solidFill>
              </a:rPr>
              <a:t>performance in </a:t>
            </a:r>
            <a:r>
              <a:rPr lang="en-US" sz="3600" dirty="0">
                <a:solidFill>
                  <a:prstClr val="black">
                    <a:lumMod val="75000"/>
                    <a:lumOff val="25000"/>
                  </a:prstClr>
                </a:solidFill>
              </a:rPr>
              <a:t>blended courses </a:t>
            </a:r>
            <a:endParaRPr lang="en-US" sz="3600" dirty="0" smtClean="0">
              <a:solidFill>
                <a:prstClr val="black">
                  <a:lumMod val="75000"/>
                  <a:lumOff val="25000"/>
                </a:prstClr>
              </a:solidFill>
            </a:endParaRPr>
          </a:p>
          <a:p>
            <a:pPr marL="685800" indent="-685800">
              <a:buClr>
                <a:srgbClr val="1CADE4"/>
              </a:buClr>
              <a:buFont typeface="Arial" panose="020B0604020202020204" pitchFamily="34" charset="0"/>
              <a:buChar char="•"/>
            </a:pPr>
            <a:r>
              <a:rPr lang="en-US" sz="3600" dirty="0" smtClean="0">
                <a:solidFill>
                  <a:prstClr val="black">
                    <a:lumMod val="75000"/>
                    <a:lumOff val="25000"/>
                  </a:prstClr>
                </a:solidFill>
              </a:rPr>
              <a:t>SE </a:t>
            </a:r>
            <a:r>
              <a:rPr lang="en-US" sz="3600" dirty="0">
                <a:solidFill>
                  <a:prstClr val="black">
                    <a:lumMod val="75000"/>
                    <a:lumOff val="25000"/>
                  </a:prstClr>
                </a:solidFill>
              </a:rPr>
              <a:t>tends to be higher in blended courses than online and F2F</a:t>
            </a:r>
          </a:p>
          <a:p>
            <a:pPr marL="685800" lvl="0" indent="-685800">
              <a:buClr>
                <a:srgbClr val="1CADE4"/>
              </a:buClr>
              <a:buFont typeface="Arial" panose="020B0604020202020204" pitchFamily="34" charset="0"/>
              <a:buChar char="•"/>
            </a:pPr>
            <a:r>
              <a:rPr lang="en-US" sz="3600" dirty="0" smtClean="0">
                <a:solidFill>
                  <a:srgbClr val="FF0000"/>
                </a:solidFill>
              </a:rPr>
              <a:t>Why?</a:t>
            </a:r>
            <a:endParaRPr lang="en-US" sz="3600" dirty="0">
              <a:solidFill>
                <a:srgbClr val="FF0000"/>
              </a:solidFill>
            </a:endParaRPr>
          </a:p>
          <a:p>
            <a:pPr marL="685800" lvl="0" indent="-685800">
              <a:buClr>
                <a:srgbClr val="1CADE4"/>
              </a:buClr>
              <a:buFont typeface="Arial" panose="020B0604020202020204" pitchFamily="34" charset="0"/>
              <a:buChar char="•"/>
            </a:pPr>
            <a:endParaRPr lang="en-US" sz="3600" dirty="0" smtClean="0">
              <a:solidFill>
                <a:prstClr val="black">
                  <a:lumMod val="75000"/>
                  <a:lumOff val="25000"/>
                </a:prstClr>
              </a:solidFill>
            </a:endParaRPr>
          </a:p>
          <a:p>
            <a:pPr marL="685800" lvl="0" indent="-685800">
              <a:buClr>
                <a:srgbClr val="1CADE4"/>
              </a:buClr>
              <a:buFont typeface="Arial" panose="020B0604020202020204" pitchFamily="34" charset="0"/>
              <a:buChar char="•"/>
            </a:pPr>
            <a:endParaRPr lang="en-US" sz="3600" dirty="0">
              <a:solidFill>
                <a:prstClr val="black">
                  <a:lumMod val="75000"/>
                  <a:lumOff val="25000"/>
                </a:prstClr>
              </a:solidFill>
            </a:endParaRPr>
          </a:p>
          <a:p>
            <a:endParaRPr lang="en-US" dirty="0"/>
          </a:p>
        </p:txBody>
      </p:sp>
    </p:spTree>
    <p:extLst>
      <p:ext uri="{BB962C8B-B14F-4D97-AF65-F5344CB8AC3E}">
        <p14:creationId xmlns:p14="http://schemas.microsoft.com/office/powerpoint/2010/main" val="308155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1051932" y="2308303"/>
            <a:ext cx="9976624" cy="1614804"/>
          </a:xfrm>
        </p:spPr>
        <p:txBody>
          <a:bodyPr>
            <a:normAutofit/>
          </a:bodyPr>
          <a:lstStyle/>
          <a:p>
            <a:pPr algn="ctr"/>
            <a:r>
              <a:rPr lang="en-US" sz="8000" dirty="0" smtClean="0">
                <a:solidFill>
                  <a:srgbClr val="FF0000"/>
                </a:solidFill>
              </a:rPr>
              <a:t>Ideas for enhancing </a:t>
            </a:r>
            <a:r>
              <a:rPr lang="en-US" sz="8000" dirty="0" smtClean="0">
                <a:solidFill>
                  <a:srgbClr val="FF0000"/>
                </a:solidFill>
              </a:rPr>
              <a:t>SE?</a:t>
            </a:r>
            <a:endParaRPr lang="en-US" sz="8000" dirty="0">
              <a:solidFill>
                <a:srgbClr val="FF0000"/>
              </a:solidFill>
            </a:endParaRPr>
          </a:p>
        </p:txBody>
      </p:sp>
      <p:pic>
        <p:nvPicPr>
          <p:cNvPr id="8" name="Picture 7"/>
          <p:cNvPicPr>
            <a:picLocks noChangeAspect="1"/>
          </p:cNvPicPr>
          <p:nvPr/>
        </p:nvPicPr>
        <p:blipFill>
          <a:blip r:embed="rId2"/>
          <a:stretch>
            <a:fillRect/>
          </a:stretch>
        </p:blipFill>
        <p:spPr>
          <a:xfrm>
            <a:off x="4761902" y="552535"/>
            <a:ext cx="2556683" cy="2047384"/>
          </a:xfrm>
          <a:prstGeom prst="rect">
            <a:avLst/>
          </a:prstGeom>
        </p:spPr>
      </p:pic>
    </p:spTree>
    <p:extLst>
      <p:ext uri="{BB962C8B-B14F-4D97-AF65-F5344CB8AC3E}">
        <p14:creationId xmlns:p14="http://schemas.microsoft.com/office/powerpoint/2010/main" val="17610226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20516" y="5143927"/>
            <a:ext cx="4718343" cy="523220"/>
          </a:xfrm>
          <a:prstGeom prst="rect">
            <a:avLst/>
          </a:prstGeom>
        </p:spPr>
        <p:txBody>
          <a:bodyPr wrap="none">
            <a:spAutoFit/>
          </a:bodyPr>
          <a:lstStyle/>
          <a:p>
            <a:r>
              <a:rPr lang="en-US" sz="2800" b="1" dirty="0">
                <a:solidFill>
                  <a:srgbClr val="0070C0"/>
                </a:solidFill>
              </a:rPr>
              <a:t>Use moderately- difficult tasks</a:t>
            </a:r>
          </a:p>
        </p:txBody>
      </p:sp>
      <p:sp>
        <p:nvSpPr>
          <p:cNvPr id="5" name="Rectangle 4"/>
          <p:cNvSpPr/>
          <p:nvPr/>
        </p:nvSpPr>
        <p:spPr>
          <a:xfrm>
            <a:off x="1185752" y="1806870"/>
            <a:ext cx="2677336" cy="523220"/>
          </a:xfrm>
          <a:prstGeom prst="rect">
            <a:avLst/>
          </a:prstGeom>
        </p:spPr>
        <p:txBody>
          <a:bodyPr wrap="none">
            <a:spAutoFit/>
          </a:bodyPr>
          <a:lstStyle/>
          <a:p>
            <a:r>
              <a:rPr lang="en-US" sz="2800" b="1" dirty="0">
                <a:solidFill>
                  <a:srgbClr val="FF0000"/>
                </a:solidFill>
              </a:rPr>
              <a:t>Use peer models</a:t>
            </a:r>
          </a:p>
        </p:txBody>
      </p:sp>
      <p:sp>
        <p:nvSpPr>
          <p:cNvPr id="6" name="Rectangle 5"/>
          <p:cNvSpPr/>
          <p:nvPr/>
        </p:nvSpPr>
        <p:spPr>
          <a:xfrm>
            <a:off x="2349996" y="3322609"/>
            <a:ext cx="5047216" cy="523220"/>
          </a:xfrm>
          <a:prstGeom prst="rect">
            <a:avLst/>
          </a:prstGeom>
        </p:spPr>
        <p:txBody>
          <a:bodyPr wrap="none">
            <a:spAutoFit/>
          </a:bodyPr>
          <a:lstStyle/>
          <a:p>
            <a:r>
              <a:rPr lang="en-US" sz="2800" b="1" dirty="0">
                <a:solidFill>
                  <a:srgbClr val="0070C0"/>
                </a:solidFill>
              </a:rPr>
              <a:t>Teach specific learning strategies</a:t>
            </a:r>
          </a:p>
        </p:txBody>
      </p:sp>
      <p:sp>
        <p:nvSpPr>
          <p:cNvPr id="7" name="Rectangle 6"/>
          <p:cNvSpPr/>
          <p:nvPr/>
        </p:nvSpPr>
        <p:spPr>
          <a:xfrm>
            <a:off x="4107427" y="716461"/>
            <a:ext cx="4917052" cy="523220"/>
          </a:xfrm>
          <a:prstGeom prst="rect">
            <a:avLst/>
          </a:prstGeom>
        </p:spPr>
        <p:txBody>
          <a:bodyPr wrap="none">
            <a:spAutoFit/>
          </a:bodyPr>
          <a:lstStyle/>
          <a:p>
            <a:r>
              <a:rPr lang="en-US" sz="2800" b="1" dirty="0">
                <a:solidFill>
                  <a:srgbClr val="0070C0"/>
                </a:solidFill>
              </a:rPr>
              <a:t>Capitalize on students' interests</a:t>
            </a:r>
          </a:p>
        </p:txBody>
      </p:sp>
      <p:sp>
        <p:nvSpPr>
          <p:cNvPr id="8" name="Rectangle 7"/>
          <p:cNvSpPr/>
          <p:nvPr/>
        </p:nvSpPr>
        <p:spPr>
          <a:xfrm>
            <a:off x="4702098" y="2286121"/>
            <a:ext cx="6407844" cy="523220"/>
          </a:xfrm>
          <a:prstGeom prst="rect">
            <a:avLst/>
          </a:prstGeom>
        </p:spPr>
        <p:txBody>
          <a:bodyPr wrap="none">
            <a:spAutoFit/>
          </a:bodyPr>
          <a:lstStyle/>
          <a:p>
            <a:r>
              <a:rPr lang="en-US" sz="2800" b="1" dirty="0">
                <a:solidFill>
                  <a:srgbClr val="00B050"/>
                </a:solidFill>
              </a:rPr>
              <a:t>Allow students to make their own choices</a:t>
            </a:r>
          </a:p>
        </p:txBody>
      </p:sp>
      <p:sp>
        <p:nvSpPr>
          <p:cNvPr id="9" name="Rectangle 8"/>
          <p:cNvSpPr/>
          <p:nvPr/>
        </p:nvSpPr>
        <p:spPr>
          <a:xfrm>
            <a:off x="7397212" y="3845829"/>
            <a:ext cx="4001095" cy="523220"/>
          </a:xfrm>
          <a:prstGeom prst="rect">
            <a:avLst/>
          </a:prstGeom>
        </p:spPr>
        <p:txBody>
          <a:bodyPr wrap="none">
            <a:spAutoFit/>
          </a:bodyPr>
          <a:lstStyle/>
          <a:p>
            <a:r>
              <a:rPr lang="en-US" sz="2800" b="1" dirty="0">
                <a:solidFill>
                  <a:srgbClr val="FF0000"/>
                </a:solidFill>
              </a:rPr>
              <a:t>Encourage students to try</a:t>
            </a:r>
          </a:p>
        </p:txBody>
      </p:sp>
      <p:sp>
        <p:nvSpPr>
          <p:cNvPr id="10" name="Rectangle 9"/>
          <p:cNvSpPr/>
          <p:nvPr/>
        </p:nvSpPr>
        <p:spPr>
          <a:xfrm>
            <a:off x="1361441" y="4359097"/>
            <a:ext cx="5003293" cy="523220"/>
          </a:xfrm>
          <a:prstGeom prst="rect">
            <a:avLst/>
          </a:prstGeom>
        </p:spPr>
        <p:txBody>
          <a:bodyPr wrap="none">
            <a:spAutoFit/>
          </a:bodyPr>
          <a:lstStyle/>
          <a:p>
            <a:r>
              <a:rPr lang="en-US" sz="2800" b="1" dirty="0">
                <a:solidFill>
                  <a:srgbClr val="00B050"/>
                </a:solidFill>
              </a:rPr>
              <a:t>Give frequent, focused feedback</a:t>
            </a:r>
          </a:p>
        </p:txBody>
      </p:sp>
      <p:sp>
        <p:nvSpPr>
          <p:cNvPr id="11" name="Rectangle 10"/>
          <p:cNvSpPr/>
          <p:nvPr/>
        </p:nvSpPr>
        <p:spPr>
          <a:xfrm>
            <a:off x="8889244" y="6412704"/>
            <a:ext cx="2832699" cy="369332"/>
          </a:xfrm>
          <a:prstGeom prst="rect">
            <a:avLst/>
          </a:prstGeom>
        </p:spPr>
        <p:txBody>
          <a:bodyPr wrap="none">
            <a:spAutoFit/>
          </a:bodyPr>
          <a:lstStyle/>
          <a:p>
            <a:r>
              <a:rPr lang="en-US" b="1" dirty="0"/>
              <a:t>Margolis and McCabe, 2006</a:t>
            </a:r>
          </a:p>
        </p:txBody>
      </p:sp>
    </p:spTree>
    <p:extLst>
      <p:ext uri="{BB962C8B-B14F-4D97-AF65-F5344CB8AC3E}">
        <p14:creationId xmlns:p14="http://schemas.microsoft.com/office/powerpoint/2010/main" val="179916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9801" y="861686"/>
            <a:ext cx="9821732" cy="805031"/>
          </a:xfrm>
        </p:spPr>
        <p:txBody>
          <a:bodyPr>
            <a:normAutofit fontScale="90000"/>
          </a:bodyPr>
          <a:lstStyle/>
          <a:p>
            <a:r>
              <a:rPr lang="en-US" b="1" dirty="0" smtClean="0"/>
              <a:t>So what is empowerment and why is it important?</a:t>
            </a:r>
            <a:endParaRPr lang="en-US" b="1" dirty="0"/>
          </a:p>
        </p:txBody>
      </p:sp>
      <p:sp>
        <p:nvSpPr>
          <p:cNvPr id="3" name="Content Placeholder 2"/>
          <p:cNvSpPr>
            <a:spLocks noGrp="1"/>
          </p:cNvSpPr>
          <p:nvPr>
            <p:ph idx="1"/>
          </p:nvPr>
        </p:nvSpPr>
        <p:spPr>
          <a:xfrm>
            <a:off x="1311524" y="2393109"/>
            <a:ext cx="8840540" cy="2786556"/>
          </a:xfrm>
        </p:spPr>
        <p:txBody>
          <a:bodyPr>
            <a:normAutofit/>
          </a:bodyPr>
          <a:lstStyle/>
          <a:p>
            <a:r>
              <a:rPr lang="en-US" sz="2800" b="1" dirty="0" smtClean="0">
                <a:solidFill>
                  <a:srgbClr val="0070C0"/>
                </a:solidFill>
              </a:rPr>
              <a:t>We are motivated to perform well when we:</a:t>
            </a:r>
            <a:r>
              <a:rPr lang="en-US" sz="2800" b="1" dirty="0" smtClean="0">
                <a:solidFill>
                  <a:schemeClr val="accent1">
                    <a:lumMod val="50000"/>
                  </a:schemeClr>
                </a:solidFill>
              </a:rPr>
              <a:t/>
            </a:r>
            <a:br>
              <a:rPr lang="en-US" sz="2800" b="1" dirty="0" smtClean="0">
                <a:solidFill>
                  <a:schemeClr val="accent1">
                    <a:lumMod val="50000"/>
                  </a:schemeClr>
                </a:solidFill>
              </a:rPr>
            </a:br>
            <a:endParaRPr lang="en-US" sz="2800" b="1" dirty="0" smtClean="0">
              <a:solidFill>
                <a:schemeClr val="accent1">
                  <a:lumMod val="50000"/>
                </a:schemeClr>
              </a:solidFill>
            </a:endParaRPr>
          </a:p>
          <a:p>
            <a:pPr lvl="1"/>
            <a:r>
              <a:rPr lang="en-US" sz="2800" b="1" dirty="0" smtClean="0">
                <a:solidFill>
                  <a:srgbClr val="0070C0"/>
                </a:solidFill>
              </a:rPr>
              <a:t>Have </a:t>
            </a:r>
            <a:r>
              <a:rPr lang="en-US" sz="2800" b="1" u="sng" dirty="0" smtClean="0">
                <a:solidFill>
                  <a:srgbClr val="0070C0"/>
                </a:solidFill>
              </a:rPr>
              <a:t>flexibility</a:t>
            </a:r>
            <a:r>
              <a:rPr lang="en-US" sz="2800" b="1" dirty="0" smtClean="0">
                <a:solidFill>
                  <a:srgbClr val="0070C0"/>
                </a:solidFill>
              </a:rPr>
              <a:t> to learn </a:t>
            </a:r>
            <a:r>
              <a:rPr lang="en-US" sz="2800" b="1" dirty="0" smtClean="0">
                <a:solidFill>
                  <a:schemeClr val="accent1">
                    <a:lumMod val="50000"/>
                  </a:schemeClr>
                </a:solidFill>
              </a:rPr>
              <a:t>(</a:t>
            </a:r>
            <a:r>
              <a:rPr lang="en-US" sz="2800" b="1" dirty="0" smtClean="0">
                <a:solidFill>
                  <a:srgbClr val="FF0000"/>
                </a:solidFill>
              </a:rPr>
              <a:t>choice</a:t>
            </a:r>
            <a:r>
              <a:rPr lang="en-US" sz="2800" b="1" dirty="0" smtClean="0">
                <a:solidFill>
                  <a:schemeClr val="accent1">
                    <a:lumMod val="50000"/>
                  </a:schemeClr>
                </a:solidFill>
              </a:rPr>
              <a:t>)</a:t>
            </a:r>
          </a:p>
          <a:p>
            <a:pPr lvl="1"/>
            <a:r>
              <a:rPr lang="en-US" sz="2800" b="1" u="sng" dirty="0" smtClean="0">
                <a:solidFill>
                  <a:srgbClr val="0070C0"/>
                </a:solidFill>
              </a:rPr>
              <a:t>Care</a:t>
            </a:r>
            <a:r>
              <a:rPr lang="en-US" sz="2800" b="1" dirty="0" smtClean="0">
                <a:solidFill>
                  <a:srgbClr val="0070C0"/>
                </a:solidFill>
              </a:rPr>
              <a:t> about the task </a:t>
            </a:r>
            <a:r>
              <a:rPr lang="en-US" sz="2800" b="1" dirty="0" smtClean="0">
                <a:solidFill>
                  <a:schemeClr val="accent1">
                    <a:lumMod val="50000"/>
                  </a:schemeClr>
                </a:solidFill>
              </a:rPr>
              <a:t>(</a:t>
            </a:r>
            <a:r>
              <a:rPr lang="en-US" sz="2800" b="1" dirty="0" smtClean="0">
                <a:solidFill>
                  <a:srgbClr val="FF0000"/>
                </a:solidFill>
              </a:rPr>
              <a:t>meaningful</a:t>
            </a:r>
            <a:r>
              <a:rPr lang="en-US" sz="2800" b="1" u="sng" dirty="0" smtClean="0">
                <a:solidFill>
                  <a:schemeClr val="accent1">
                    <a:lumMod val="50000"/>
                  </a:schemeClr>
                </a:solidFill>
              </a:rPr>
              <a:t>)</a:t>
            </a:r>
          </a:p>
          <a:p>
            <a:pPr lvl="1"/>
            <a:r>
              <a:rPr lang="en-US" sz="2800" b="1" dirty="0" smtClean="0">
                <a:solidFill>
                  <a:srgbClr val="0070C0"/>
                </a:solidFill>
              </a:rPr>
              <a:t>Feel </a:t>
            </a:r>
            <a:r>
              <a:rPr lang="en-US" sz="2800" b="1" u="sng" dirty="0" smtClean="0">
                <a:solidFill>
                  <a:srgbClr val="0070C0"/>
                </a:solidFill>
              </a:rPr>
              <a:t>confident</a:t>
            </a:r>
            <a:r>
              <a:rPr lang="en-US" sz="2800" b="1" dirty="0" smtClean="0">
                <a:solidFill>
                  <a:srgbClr val="0070C0"/>
                </a:solidFill>
              </a:rPr>
              <a:t> we have the skills </a:t>
            </a:r>
            <a:r>
              <a:rPr lang="en-US" sz="2800" b="1" dirty="0" smtClean="0">
                <a:solidFill>
                  <a:schemeClr val="accent1">
                    <a:lumMod val="50000"/>
                  </a:schemeClr>
                </a:solidFill>
              </a:rPr>
              <a:t>(</a:t>
            </a:r>
            <a:r>
              <a:rPr lang="en-US" sz="2800" b="1" dirty="0" smtClean="0">
                <a:solidFill>
                  <a:srgbClr val="FF0000"/>
                </a:solidFill>
              </a:rPr>
              <a:t>competence</a:t>
            </a:r>
            <a:r>
              <a:rPr lang="en-US" sz="2800" b="1" dirty="0" smtClean="0">
                <a:solidFill>
                  <a:schemeClr val="accent1">
                    <a:lumMod val="50000"/>
                  </a:schemeClr>
                </a:solidFill>
              </a:rPr>
              <a:t>)</a:t>
            </a:r>
          </a:p>
          <a:p>
            <a:pPr lvl="1"/>
            <a:r>
              <a:rPr lang="en-US" sz="2800" b="1" dirty="0" smtClean="0">
                <a:solidFill>
                  <a:srgbClr val="0070C0"/>
                </a:solidFill>
              </a:rPr>
              <a:t>Know that the task is </a:t>
            </a:r>
            <a:r>
              <a:rPr lang="en-US" sz="2800" b="1" u="sng" dirty="0" smtClean="0">
                <a:solidFill>
                  <a:srgbClr val="0070C0"/>
                </a:solidFill>
              </a:rPr>
              <a:t>doable</a:t>
            </a:r>
            <a:r>
              <a:rPr lang="en-US" sz="2800" b="1" dirty="0" smtClean="0">
                <a:solidFill>
                  <a:srgbClr val="0070C0"/>
                </a:solidFill>
              </a:rPr>
              <a:t> </a:t>
            </a:r>
            <a:r>
              <a:rPr lang="en-US" sz="2800" b="1" dirty="0" smtClean="0">
                <a:solidFill>
                  <a:schemeClr val="accent1">
                    <a:lumMod val="50000"/>
                  </a:schemeClr>
                </a:solidFill>
              </a:rPr>
              <a:t>(</a:t>
            </a:r>
            <a:r>
              <a:rPr lang="en-US" sz="2800" b="1" dirty="0" smtClean="0">
                <a:solidFill>
                  <a:srgbClr val="FF0000"/>
                </a:solidFill>
              </a:rPr>
              <a:t>impact</a:t>
            </a:r>
            <a:r>
              <a:rPr lang="en-US" sz="2800" b="1" u="sng" dirty="0" smtClean="0">
                <a:solidFill>
                  <a:schemeClr val="accent1">
                    <a:lumMod val="50000"/>
                  </a:schemeClr>
                </a:solidFill>
              </a:rPr>
              <a:t>)</a:t>
            </a:r>
          </a:p>
        </p:txBody>
      </p:sp>
      <p:sp>
        <p:nvSpPr>
          <p:cNvPr id="5" name="TextBox 4"/>
          <p:cNvSpPr txBox="1"/>
          <p:nvPr/>
        </p:nvSpPr>
        <p:spPr>
          <a:xfrm>
            <a:off x="8425969" y="6396335"/>
            <a:ext cx="3766031" cy="461665"/>
          </a:xfrm>
          <a:prstGeom prst="rect">
            <a:avLst/>
          </a:prstGeom>
          <a:noFill/>
        </p:spPr>
        <p:txBody>
          <a:bodyPr wrap="none" rtlCol="0">
            <a:spAutoFit/>
          </a:bodyPr>
          <a:lstStyle/>
          <a:p>
            <a:r>
              <a:rPr lang="en-US" b="1" dirty="0" smtClean="0"/>
              <a:t>(</a:t>
            </a:r>
            <a:r>
              <a:rPr lang="en-US" sz="2400" b="1" dirty="0" smtClean="0"/>
              <a:t>Thomas &amp; </a:t>
            </a:r>
            <a:r>
              <a:rPr lang="en-US" sz="2400" b="1" dirty="0" err="1" smtClean="0"/>
              <a:t>Velthouse</a:t>
            </a:r>
            <a:r>
              <a:rPr lang="en-US" sz="2400" b="1" dirty="0" smtClean="0"/>
              <a:t>, 1990)</a:t>
            </a:r>
            <a:endParaRPr lang="en-US" sz="2400" b="1" dirty="0"/>
          </a:p>
        </p:txBody>
      </p:sp>
      <p:pic>
        <p:nvPicPr>
          <p:cNvPr id="4" name="Picture 3"/>
          <p:cNvPicPr>
            <a:picLocks noChangeAspect="1"/>
          </p:cNvPicPr>
          <p:nvPr/>
        </p:nvPicPr>
        <p:blipFill>
          <a:blip r:embed="rId2"/>
          <a:stretch>
            <a:fillRect/>
          </a:stretch>
        </p:blipFill>
        <p:spPr>
          <a:xfrm>
            <a:off x="9451855" y="3032620"/>
            <a:ext cx="2619375" cy="1743075"/>
          </a:xfrm>
          <a:prstGeom prst="rect">
            <a:avLst/>
          </a:prstGeom>
        </p:spPr>
      </p:pic>
    </p:spTree>
    <p:extLst>
      <p:ext uri="{BB962C8B-B14F-4D97-AF65-F5344CB8AC3E}">
        <p14:creationId xmlns:p14="http://schemas.microsoft.com/office/powerpoint/2010/main" val="4238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 4 Impact</a:t>
            </a:r>
            <a:endParaRPr lang="en-US" dirty="0"/>
          </a:p>
        </p:txBody>
      </p:sp>
      <p:sp>
        <p:nvSpPr>
          <p:cNvPr id="3" name="Text Placeholder 2"/>
          <p:cNvSpPr>
            <a:spLocks noGrp="1"/>
          </p:cNvSpPr>
          <p:nvPr>
            <p:ph type="body" idx="1"/>
          </p:nvPr>
        </p:nvSpPr>
        <p:spPr/>
        <p:txBody>
          <a:bodyPr/>
          <a:lstStyle/>
          <a:p>
            <a:r>
              <a:rPr lang="en-US" b="1" dirty="0" smtClean="0">
                <a:solidFill>
                  <a:srgbClr val="FF0000"/>
                </a:solidFill>
              </a:rPr>
              <a:t>blended learning and performance</a:t>
            </a:r>
            <a:endParaRPr lang="en-US" b="1" dirty="0">
              <a:solidFill>
                <a:srgbClr val="FF0000"/>
              </a:solidFill>
            </a:endParaRPr>
          </a:p>
        </p:txBody>
      </p:sp>
    </p:spTree>
    <p:extLst>
      <p:ext uri="{BB962C8B-B14F-4D97-AF65-F5344CB8AC3E}">
        <p14:creationId xmlns:p14="http://schemas.microsoft.com/office/powerpoint/2010/main" val="14702614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3838" y="0"/>
            <a:ext cx="11968162" cy="1271588"/>
          </a:xfrm>
        </p:spPr>
        <p:txBody>
          <a:bodyPr>
            <a:normAutofit/>
          </a:bodyPr>
          <a:lstStyle/>
          <a:p>
            <a:r>
              <a:rPr lang="en-US" b="1" dirty="0">
                <a:solidFill>
                  <a:srgbClr val="000000"/>
                </a:solidFill>
              </a:rPr>
              <a:t>W</a:t>
            </a:r>
            <a:r>
              <a:rPr lang="en-US" b="1" dirty="0" smtClean="0">
                <a:solidFill>
                  <a:srgbClr val="000000"/>
                </a:solidFill>
              </a:rPr>
              <a:t>hat about achievement in blended courses?</a:t>
            </a:r>
            <a:endParaRPr lang="en-US" sz="3200"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641" y="3013911"/>
            <a:ext cx="1047751" cy="438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055076" y="1533378"/>
            <a:ext cx="9481625" cy="2961067"/>
          </a:xfrm>
          <a:prstGeom prst="rect">
            <a:avLst/>
          </a:prstGeom>
        </p:spPr>
        <p:txBody>
          <a:bodyPr wrap="square">
            <a:spAutoFit/>
          </a:bodyPr>
          <a:lstStyle/>
          <a:p>
            <a:pPr>
              <a:lnSpc>
                <a:spcPct val="107000"/>
              </a:lnSpc>
              <a:spcAft>
                <a:spcPts val="800"/>
              </a:spcAft>
            </a:pPr>
            <a:r>
              <a:rPr lang="en-US" sz="2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On average under which mode of instruction do students achieve the best?</a:t>
            </a:r>
          </a:p>
          <a:p>
            <a:pPr marL="342900" marR="0" lvl="0" indent="-342900">
              <a:lnSpc>
                <a:spcPct val="107000"/>
              </a:lnSpc>
              <a:spcBef>
                <a:spcPts val="0"/>
              </a:spcBef>
              <a:spcAft>
                <a:spcPts val="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Face-to-face with no online component</a:t>
            </a:r>
          </a:p>
          <a:p>
            <a:pPr marL="342900" marR="0" lvl="0" indent="-342900">
              <a:lnSpc>
                <a:spcPct val="107000"/>
              </a:lnSpc>
              <a:spcBef>
                <a:spcPts val="0"/>
              </a:spcBef>
              <a:spcAft>
                <a:spcPts val="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A mix of online and face-to-face </a:t>
            </a:r>
          </a:p>
          <a:p>
            <a:pPr marL="342900" marR="0" lvl="0" indent="-342900">
              <a:lnSpc>
                <a:spcPct val="107000"/>
              </a:lnSpc>
              <a:spcBef>
                <a:spcPts val="0"/>
              </a:spcBef>
              <a:spcAft>
                <a:spcPts val="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Fully online courses</a:t>
            </a:r>
          </a:p>
          <a:p>
            <a:pPr marL="342900" marR="0" lvl="0" indent="-342900">
              <a:lnSpc>
                <a:spcPct val="107000"/>
              </a:lnSpc>
              <a:spcBef>
                <a:spcPts val="0"/>
              </a:spcBef>
              <a:spcAft>
                <a:spcPts val="80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All modes are the </a:t>
            </a: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same</a:t>
            </a:r>
            <a:endParaRPr lang="en-US" sz="2800" b="1" dirty="0">
              <a:solidFill>
                <a:srgbClr val="00009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9990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1411" y="1490616"/>
            <a:ext cx="7505675" cy="454244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idx="4294967295"/>
          </p:nvPr>
        </p:nvSpPr>
        <p:spPr>
          <a:xfrm>
            <a:off x="111297" y="278787"/>
            <a:ext cx="11968162" cy="855419"/>
          </a:xfrm>
        </p:spPr>
        <p:txBody>
          <a:bodyPr>
            <a:normAutofit/>
          </a:bodyPr>
          <a:lstStyle/>
          <a:p>
            <a:pPr algn="ctr"/>
            <a:r>
              <a:rPr lang="en-US" b="1" dirty="0" smtClean="0">
                <a:solidFill>
                  <a:srgbClr val="000000"/>
                </a:solidFill>
              </a:rPr>
              <a:t>Student perform better in blended courses!</a:t>
            </a:r>
            <a:endParaRPr lang="en-US" sz="3200" dirty="0">
              <a:solidFill>
                <a:srgbClr val="FF0000"/>
              </a:solidFill>
            </a:endParaRPr>
          </a:p>
        </p:txBody>
      </p:sp>
      <p:sp>
        <p:nvSpPr>
          <p:cNvPr id="4" name="Oval 3"/>
          <p:cNvSpPr/>
          <p:nvPr/>
        </p:nvSpPr>
        <p:spPr>
          <a:xfrm>
            <a:off x="7973915" y="2243295"/>
            <a:ext cx="1016000" cy="406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solidFill>
                <a:srgbClr val="FF0000"/>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2164" y="5591059"/>
            <a:ext cx="1047751" cy="438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9609129" y="6389468"/>
            <a:ext cx="2037353" cy="369332"/>
          </a:xfrm>
          <a:prstGeom prst="rect">
            <a:avLst/>
          </a:prstGeom>
        </p:spPr>
        <p:txBody>
          <a:bodyPr wrap="none">
            <a:spAutoFit/>
          </a:bodyPr>
          <a:lstStyle/>
          <a:p>
            <a:r>
              <a:rPr lang="en-US" dirty="0"/>
              <a:t>(</a:t>
            </a:r>
            <a:r>
              <a:rPr lang="en-US" dirty="0" err="1"/>
              <a:t>Moskal</a:t>
            </a:r>
            <a:r>
              <a:rPr lang="en-US" dirty="0"/>
              <a:t> et al. 2013)</a:t>
            </a:r>
          </a:p>
        </p:txBody>
      </p:sp>
    </p:spTree>
    <p:extLst>
      <p:ext uri="{BB962C8B-B14F-4D97-AF65-F5344CB8AC3E}">
        <p14:creationId xmlns:p14="http://schemas.microsoft.com/office/powerpoint/2010/main" val="191803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4211" y="407922"/>
            <a:ext cx="2199000" cy="369332"/>
          </a:xfrm>
          <a:prstGeom prst="rect">
            <a:avLst/>
          </a:prstGeom>
        </p:spPr>
        <p:txBody>
          <a:bodyPr wrap="none">
            <a:spAutoFit/>
          </a:bodyPr>
          <a:lstStyle/>
          <a:p>
            <a:r>
              <a:rPr lang="en-US" dirty="0"/>
              <a:t>Meta-analytic studies</a:t>
            </a:r>
          </a:p>
        </p:txBody>
      </p:sp>
      <p:pic>
        <p:nvPicPr>
          <p:cNvPr id="6" name="Picture 5"/>
          <p:cNvPicPr>
            <a:picLocks noChangeAspect="1"/>
          </p:cNvPicPr>
          <p:nvPr/>
        </p:nvPicPr>
        <p:blipFill>
          <a:blip r:embed="rId2"/>
          <a:stretch>
            <a:fillRect/>
          </a:stretch>
        </p:blipFill>
        <p:spPr>
          <a:xfrm>
            <a:off x="634211" y="1487940"/>
            <a:ext cx="10979848" cy="4304149"/>
          </a:xfrm>
          <a:prstGeom prst="rect">
            <a:avLst/>
          </a:prstGeom>
          <a:effectLst>
            <a:softEdge rad="76200"/>
          </a:effectLst>
        </p:spPr>
      </p:pic>
      <p:cxnSp>
        <p:nvCxnSpPr>
          <p:cNvPr id="8" name="Straight Arrow Connector 7"/>
          <p:cNvCxnSpPr/>
          <p:nvPr/>
        </p:nvCxnSpPr>
        <p:spPr>
          <a:xfrm>
            <a:off x="5377218" y="1651379"/>
            <a:ext cx="1245076" cy="0"/>
          </a:xfrm>
          <a:prstGeom prst="straightConnector1">
            <a:avLst/>
          </a:prstGeom>
          <a:ln w="12065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471485" y="743375"/>
            <a:ext cx="3056542" cy="646331"/>
          </a:xfrm>
          <a:prstGeom prst="rect">
            <a:avLst/>
          </a:prstGeom>
          <a:noFill/>
        </p:spPr>
        <p:txBody>
          <a:bodyPr wrap="none" rtlCol="0">
            <a:spAutoFit/>
          </a:bodyPr>
          <a:lstStyle/>
          <a:p>
            <a:r>
              <a:rPr lang="en-US" sz="3600" dirty="0" smtClean="0"/>
              <a:t>Effect size = 1.0</a:t>
            </a:r>
            <a:endParaRPr lang="en-US" sz="3600" dirty="0"/>
          </a:p>
        </p:txBody>
      </p:sp>
      <p:sp>
        <p:nvSpPr>
          <p:cNvPr id="12" name="TextBox 11"/>
          <p:cNvSpPr txBox="1"/>
          <p:nvPr/>
        </p:nvSpPr>
        <p:spPr>
          <a:xfrm>
            <a:off x="1874807" y="2529192"/>
            <a:ext cx="1588705" cy="584775"/>
          </a:xfrm>
          <a:prstGeom prst="rect">
            <a:avLst/>
          </a:prstGeom>
          <a:noFill/>
        </p:spPr>
        <p:txBody>
          <a:bodyPr wrap="none" rtlCol="0">
            <a:spAutoFit/>
          </a:bodyPr>
          <a:lstStyle/>
          <a:p>
            <a:r>
              <a:rPr lang="en-US" sz="3200" b="1" dirty="0" smtClean="0"/>
              <a:t>Group A</a:t>
            </a:r>
            <a:endParaRPr lang="en-US" sz="3200" b="1" dirty="0"/>
          </a:p>
        </p:txBody>
      </p:sp>
      <p:sp>
        <p:nvSpPr>
          <p:cNvPr id="13" name="Rectangle 12"/>
          <p:cNvSpPr/>
          <p:nvPr/>
        </p:nvSpPr>
        <p:spPr>
          <a:xfrm>
            <a:off x="8453408" y="2529191"/>
            <a:ext cx="1588705" cy="584775"/>
          </a:xfrm>
          <a:prstGeom prst="rect">
            <a:avLst/>
          </a:prstGeom>
        </p:spPr>
        <p:txBody>
          <a:bodyPr wrap="none">
            <a:spAutoFit/>
          </a:bodyPr>
          <a:lstStyle/>
          <a:p>
            <a:pPr lvl="0"/>
            <a:r>
              <a:rPr lang="en-US" sz="3200" b="1" dirty="0">
                <a:solidFill>
                  <a:prstClr val="black"/>
                </a:solidFill>
              </a:rPr>
              <a:t>Group </a:t>
            </a:r>
            <a:r>
              <a:rPr lang="en-US" sz="3200" b="1" dirty="0" smtClean="0">
                <a:solidFill>
                  <a:prstClr val="black"/>
                </a:solidFill>
              </a:rPr>
              <a:t>B</a:t>
            </a:r>
            <a:endParaRPr lang="en-US" sz="3200" b="1" dirty="0">
              <a:solidFill>
                <a:prstClr val="black"/>
              </a:solidFill>
            </a:endParaRPr>
          </a:p>
        </p:txBody>
      </p:sp>
      <p:sp>
        <p:nvSpPr>
          <p:cNvPr id="14" name="Rectangle 13"/>
          <p:cNvSpPr/>
          <p:nvPr/>
        </p:nvSpPr>
        <p:spPr>
          <a:xfrm>
            <a:off x="3948586" y="5597935"/>
            <a:ext cx="3579441" cy="584775"/>
          </a:xfrm>
          <a:prstGeom prst="rect">
            <a:avLst/>
          </a:prstGeom>
        </p:spPr>
        <p:txBody>
          <a:bodyPr wrap="none">
            <a:spAutoFit/>
          </a:bodyPr>
          <a:lstStyle/>
          <a:p>
            <a:pPr lvl="0"/>
            <a:r>
              <a:rPr lang="en-US" sz="3200" b="1" dirty="0" smtClean="0">
                <a:solidFill>
                  <a:prstClr val="black"/>
                </a:solidFill>
              </a:rPr>
              <a:t>Standard deviations</a:t>
            </a:r>
            <a:endParaRPr lang="en-US" sz="3200" b="1" dirty="0">
              <a:solidFill>
                <a:prstClr val="black"/>
              </a:solidFill>
            </a:endParaRPr>
          </a:p>
        </p:txBody>
      </p:sp>
    </p:spTree>
    <p:extLst>
      <p:ext uri="{BB962C8B-B14F-4D97-AF65-F5344CB8AC3E}">
        <p14:creationId xmlns:p14="http://schemas.microsoft.com/office/powerpoint/2010/main" val="34547132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meta-analyses show BL students higher than F2F </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569584061"/>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47637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Blended learning appears to be better in STEM subjects</a:t>
            </a:r>
            <a:endParaRPr lang="en-US"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2920" y="2530282"/>
            <a:ext cx="7091568" cy="31902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29676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97280" y="433527"/>
            <a:ext cx="10058400" cy="1303833"/>
          </a:xfrm>
          <a:prstGeom prst="rect">
            <a:avLst/>
          </a:prstGeom>
        </p:spPr>
        <p:txBody>
          <a:bodyPr vert="horz" wrap="square" lIns="0" tIns="559703" rIns="0" bIns="0" rtlCol="0" anchor="b">
            <a:spAutoFit/>
          </a:bodyPr>
          <a:lstStyle/>
          <a:p>
            <a:pPr marL="112604">
              <a:lnSpc>
                <a:spcPct val="100000"/>
              </a:lnSpc>
            </a:pPr>
            <a:r>
              <a:rPr spc="-20" dirty="0"/>
              <a:t>In</a:t>
            </a:r>
            <a:r>
              <a:rPr spc="13" dirty="0"/>
              <a:t> </a:t>
            </a:r>
            <a:r>
              <a:rPr spc="-20" dirty="0" smtClean="0"/>
              <a:t>s</a:t>
            </a:r>
            <a:r>
              <a:rPr spc="-27" dirty="0" smtClean="0"/>
              <a:t>umm</a:t>
            </a:r>
            <a:r>
              <a:rPr spc="-20" dirty="0" smtClean="0"/>
              <a:t>a</a:t>
            </a:r>
            <a:r>
              <a:rPr dirty="0" smtClean="0"/>
              <a:t>r</a:t>
            </a:r>
            <a:r>
              <a:rPr spc="-27" dirty="0" smtClean="0"/>
              <a:t>y</a:t>
            </a:r>
            <a:r>
              <a:rPr lang="en-US" spc="-27" dirty="0" smtClean="0"/>
              <a:t>, blended learning offers</a:t>
            </a:r>
            <a:r>
              <a:rPr spc="-27" dirty="0" smtClean="0"/>
              <a:t>…</a:t>
            </a:r>
            <a:endParaRPr spc="-27" dirty="0"/>
          </a:p>
        </p:txBody>
      </p:sp>
      <p:sp>
        <p:nvSpPr>
          <p:cNvPr id="5" name="object 5"/>
          <p:cNvSpPr txBox="1"/>
          <p:nvPr/>
        </p:nvSpPr>
        <p:spPr>
          <a:xfrm>
            <a:off x="532691" y="4754796"/>
            <a:ext cx="9860246" cy="1579984"/>
          </a:xfrm>
          <a:prstGeom prst="rect">
            <a:avLst/>
          </a:prstGeom>
        </p:spPr>
        <p:txBody>
          <a:bodyPr vert="horz" wrap="square" lIns="0" tIns="0" rIns="0" bIns="0" rtlCol="0">
            <a:spAutoFit/>
          </a:bodyPr>
          <a:lstStyle/>
          <a:p>
            <a:pPr marL="535080" marR="6773" algn="ctr"/>
            <a:r>
              <a:rPr sz="3200" b="1" spc="-20" dirty="0">
                <a:solidFill>
                  <a:srgbClr val="000099"/>
                </a:solidFill>
                <a:latin typeface="Calibri"/>
                <a:cs typeface="Calibri"/>
              </a:rPr>
              <a:t>Bl</a:t>
            </a:r>
            <a:r>
              <a:rPr sz="3200" b="1" dirty="0">
                <a:solidFill>
                  <a:srgbClr val="000099"/>
                </a:solidFill>
                <a:latin typeface="Calibri"/>
                <a:cs typeface="Calibri"/>
              </a:rPr>
              <a:t>e</a:t>
            </a:r>
            <a:r>
              <a:rPr sz="3200" b="1" spc="-27" dirty="0">
                <a:solidFill>
                  <a:srgbClr val="000099"/>
                </a:solidFill>
                <a:latin typeface="Calibri"/>
                <a:cs typeface="Calibri"/>
              </a:rPr>
              <a:t>nd</a:t>
            </a:r>
            <a:r>
              <a:rPr sz="3200" b="1" spc="-20" dirty="0">
                <a:solidFill>
                  <a:srgbClr val="000099"/>
                </a:solidFill>
                <a:latin typeface="Calibri"/>
                <a:cs typeface="Calibri"/>
              </a:rPr>
              <a:t>ed</a:t>
            </a:r>
            <a:r>
              <a:rPr sz="3200" b="1" spc="7" dirty="0">
                <a:solidFill>
                  <a:srgbClr val="000099"/>
                </a:solidFill>
                <a:latin typeface="Calibri"/>
                <a:cs typeface="Calibri"/>
              </a:rPr>
              <a:t> </a:t>
            </a:r>
            <a:r>
              <a:rPr sz="3200" b="1" spc="-20" dirty="0">
                <a:solidFill>
                  <a:srgbClr val="000099"/>
                </a:solidFill>
                <a:latin typeface="Calibri"/>
                <a:cs typeface="Calibri"/>
              </a:rPr>
              <a:t>l</a:t>
            </a:r>
            <a:r>
              <a:rPr sz="3200" b="1" dirty="0">
                <a:solidFill>
                  <a:srgbClr val="000099"/>
                </a:solidFill>
                <a:latin typeface="Calibri"/>
                <a:cs typeface="Calibri"/>
              </a:rPr>
              <a:t>e</a:t>
            </a:r>
            <a:r>
              <a:rPr sz="3200" b="1" spc="-20" dirty="0">
                <a:solidFill>
                  <a:srgbClr val="000099"/>
                </a:solidFill>
                <a:latin typeface="Calibri"/>
                <a:cs typeface="Calibri"/>
              </a:rPr>
              <a:t>a</a:t>
            </a:r>
            <a:r>
              <a:rPr sz="3200" b="1" spc="-7" dirty="0">
                <a:solidFill>
                  <a:srgbClr val="000099"/>
                </a:solidFill>
                <a:latin typeface="Calibri"/>
                <a:cs typeface="Calibri"/>
              </a:rPr>
              <a:t>r</a:t>
            </a:r>
            <a:r>
              <a:rPr sz="3200" b="1" spc="-27" dirty="0">
                <a:solidFill>
                  <a:srgbClr val="000099"/>
                </a:solidFill>
                <a:latin typeface="Calibri"/>
                <a:cs typeface="Calibri"/>
              </a:rPr>
              <a:t>nin</a:t>
            </a:r>
            <a:r>
              <a:rPr sz="3200" b="1" spc="-20" dirty="0">
                <a:solidFill>
                  <a:srgbClr val="000099"/>
                </a:solidFill>
                <a:latin typeface="Calibri"/>
                <a:cs typeface="Calibri"/>
              </a:rPr>
              <a:t>g</a:t>
            </a:r>
            <a:r>
              <a:rPr sz="3200" b="1" spc="-7" dirty="0">
                <a:solidFill>
                  <a:srgbClr val="000099"/>
                </a:solidFill>
                <a:latin typeface="Calibri"/>
                <a:cs typeface="Calibri"/>
              </a:rPr>
              <a:t> </a:t>
            </a:r>
            <a:r>
              <a:rPr lang="en-US" sz="3200" b="1" spc="-13" dirty="0" smtClean="0">
                <a:solidFill>
                  <a:srgbClr val="000099"/>
                </a:solidFill>
                <a:latin typeface="Calibri"/>
                <a:cs typeface="Calibri"/>
              </a:rPr>
              <a:t>can facilitate empowerment, </a:t>
            </a:r>
            <a:r>
              <a:rPr lang="en-US" sz="3200" b="1" spc="-13" dirty="0" smtClean="0">
                <a:solidFill>
                  <a:srgbClr val="000099"/>
                </a:solidFill>
                <a:latin typeface="Calibri"/>
                <a:cs typeface="Calibri"/>
              </a:rPr>
              <a:t/>
            </a:r>
            <a:br>
              <a:rPr lang="en-US" sz="3200" b="1" spc="-13" dirty="0" smtClean="0">
                <a:solidFill>
                  <a:srgbClr val="000099"/>
                </a:solidFill>
                <a:latin typeface="Calibri"/>
                <a:cs typeface="Calibri"/>
              </a:rPr>
            </a:br>
            <a:r>
              <a:rPr lang="en-US" sz="3200" b="1" spc="-13" dirty="0" smtClean="0">
                <a:solidFill>
                  <a:srgbClr val="000099"/>
                </a:solidFill>
                <a:latin typeface="Calibri"/>
                <a:cs typeface="Calibri"/>
              </a:rPr>
              <a:t>but </a:t>
            </a:r>
            <a:r>
              <a:rPr lang="en-US" sz="3200" b="1" spc="-13" dirty="0" smtClean="0">
                <a:solidFill>
                  <a:srgbClr val="000099"/>
                </a:solidFill>
                <a:latin typeface="Calibri"/>
                <a:cs typeface="Calibri"/>
              </a:rPr>
              <a:t>not guarantee it.</a:t>
            </a:r>
            <a:endParaRPr sz="3200" dirty="0">
              <a:latin typeface="Calibri"/>
              <a:cs typeface="Calibri"/>
            </a:endParaRPr>
          </a:p>
          <a:p>
            <a:pPr marL="16933">
              <a:spcBef>
                <a:spcPts val="2440"/>
              </a:spcBef>
            </a:pPr>
            <a:endParaRPr sz="1867" dirty="0">
              <a:latin typeface="Calibri"/>
              <a:cs typeface="Calibri"/>
            </a:endParaRPr>
          </a:p>
        </p:txBody>
      </p:sp>
      <p:sp>
        <p:nvSpPr>
          <p:cNvPr id="7" name="TextBox 6"/>
          <p:cNvSpPr txBox="1"/>
          <p:nvPr/>
        </p:nvSpPr>
        <p:spPr>
          <a:xfrm>
            <a:off x="8344386" y="6325815"/>
            <a:ext cx="3252237" cy="523220"/>
          </a:xfrm>
          <a:prstGeom prst="rect">
            <a:avLst/>
          </a:prstGeom>
          <a:noFill/>
        </p:spPr>
        <p:txBody>
          <a:bodyPr wrap="none" rtlCol="0">
            <a:spAutoFit/>
          </a:bodyPr>
          <a:lstStyle/>
          <a:p>
            <a:r>
              <a:rPr lang="en-US" sz="2800" b="1" dirty="0" smtClean="0"/>
              <a:t>http://ronowston.ca</a:t>
            </a:r>
            <a:endParaRPr lang="en-US" sz="2800" b="1" dirty="0"/>
          </a:p>
        </p:txBody>
      </p:sp>
      <p:sp>
        <p:nvSpPr>
          <p:cNvPr id="8" name="TextBox 7"/>
          <p:cNvSpPr txBox="1"/>
          <p:nvPr/>
        </p:nvSpPr>
        <p:spPr>
          <a:xfrm>
            <a:off x="8344386" y="6334780"/>
            <a:ext cx="3252237" cy="523220"/>
          </a:xfrm>
          <a:prstGeom prst="rect">
            <a:avLst/>
          </a:prstGeom>
          <a:noFill/>
        </p:spPr>
        <p:txBody>
          <a:bodyPr wrap="none" rtlCol="0">
            <a:spAutoFit/>
          </a:bodyPr>
          <a:lstStyle/>
          <a:p>
            <a:r>
              <a:rPr lang="en-US" sz="2800" b="1" dirty="0" smtClean="0"/>
              <a:t>http://ronowston.ca</a:t>
            </a:r>
            <a:endParaRPr lang="en-US" sz="2800" b="1" dirty="0"/>
          </a:p>
        </p:txBody>
      </p:sp>
      <p:sp>
        <p:nvSpPr>
          <p:cNvPr id="10" name="TextBox 9"/>
          <p:cNvSpPr txBox="1"/>
          <p:nvPr/>
        </p:nvSpPr>
        <p:spPr>
          <a:xfrm>
            <a:off x="137096" y="6334780"/>
            <a:ext cx="3652923" cy="523220"/>
          </a:xfrm>
          <a:prstGeom prst="rect">
            <a:avLst/>
          </a:prstGeom>
          <a:noFill/>
        </p:spPr>
        <p:txBody>
          <a:bodyPr wrap="none" rtlCol="0">
            <a:spAutoFit/>
          </a:bodyPr>
          <a:lstStyle/>
          <a:p>
            <a:r>
              <a:rPr lang="en-US" sz="2800" b="1" dirty="0" smtClean="0"/>
              <a:t>rowston@edu.yorku.ca</a:t>
            </a:r>
            <a:endParaRPr lang="en-US" sz="2800" b="1" dirty="0"/>
          </a:p>
        </p:txBody>
      </p:sp>
      <p:sp>
        <p:nvSpPr>
          <p:cNvPr id="12" name="Rectangle 11"/>
          <p:cNvSpPr/>
          <p:nvPr/>
        </p:nvSpPr>
        <p:spPr>
          <a:xfrm>
            <a:off x="3078480" y="2539429"/>
            <a:ext cx="6096000" cy="1874359"/>
          </a:xfrm>
          <a:prstGeom prst="rect">
            <a:avLst/>
          </a:prstGeom>
        </p:spPr>
        <p:txBody>
          <a:bodyPr>
            <a:spAutoFit/>
          </a:bodyPr>
          <a:lstStyle/>
          <a:p>
            <a:pPr marL="384048" lvl="1" indent="-182880">
              <a:lnSpc>
                <a:spcPct val="90000"/>
              </a:lnSpc>
              <a:spcBef>
                <a:spcPts val="200"/>
              </a:spcBef>
              <a:spcAft>
                <a:spcPts val="400"/>
              </a:spcAft>
              <a:buClr>
                <a:srgbClr val="1CADE4"/>
              </a:buClr>
              <a:buFont typeface="Calibri" pitchFamily="34" charset="0"/>
              <a:buChar char="◦"/>
            </a:pPr>
            <a:r>
              <a:rPr lang="en-US" sz="2800" b="1" dirty="0" smtClean="0">
                <a:solidFill>
                  <a:srgbClr val="FF0000"/>
                </a:solidFill>
              </a:rPr>
              <a:t>Choice/flexibility </a:t>
            </a:r>
          </a:p>
          <a:p>
            <a:pPr marL="384048" lvl="1" indent="-182880">
              <a:lnSpc>
                <a:spcPct val="90000"/>
              </a:lnSpc>
              <a:spcBef>
                <a:spcPts val="200"/>
              </a:spcBef>
              <a:spcAft>
                <a:spcPts val="400"/>
              </a:spcAft>
              <a:buClr>
                <a:srgbClr val="1CADE4"/>
              </a:buClr>
              <a:buFont typeface="Calibri" pitchFamily="34" charset="0"/>
              <a:buChar char="◦"/>
            </a:pPr>
            <a:r>
              <a:rPr lang="en-US" sz="2800" b="1" smtClean="0">
                <a:solidFill>
                  <a:srgbClr val="FF0000"/>
                </a:solidFill>
              </a:rPr>
              <a:t>Preferred learning </a:t>
            </a:r>
            <a:r>
              <a:rPr lang="en-US" sz="2800" b="1" dirty="0" smtClean="0">
                <a:solidFill>
                  <a:srgbClr val="FF0000"/>
                </a:solidFill>
              </a:rPr>
              <a:t>experience</a:t>
            </a:r>
            <a:endParaRPr lang="en-US" sz="2800" b="1" dirty="0">
              <a:solidFill>
                <a:srgbClr val="FF0000"/>
              </a:solidFill>
            </a:endParaRPr>
          </a:p>
          <a:p>
            <a:pPr marL="384048" lvl="1" indent="-182880">
              <a:lnSpc>
                <a:spcPct val="90000"/>
              </a:lnSpc>
              <a:spcBef>
                <a:spcPts val="200"/>
              </a:spcBef>
              <a:spcAft>
                <a:spcPts val="400"/>
              </a:spcAft>
              <a:buClr>
                <a:srgbClr val="1CADE4"/>
              </a:buClr>
              <a:buFont typeface="Calibri" pitchFamily="34" charset="0"/>
              <a:buChar char="◦"/>
            </a:pPr>
            <a:r>
              <a:rPr lang="en-US" sz="2800" b="1" dirty="0" smtClean="0">
                <a:solidFill>
                  <a:srgbClr val="FF0000"/>
                </a:solidFill>
              </a:rPr>
              <a:t>Facilitates competence (self-efficacy)</a:t>
            </a:r>
          </a:p>
          <a:p>
            <a:pPr marL="384048" lvl="1" indent="-182880">
              <a:lnSpc>
                <a:spcPct val="90000"/>
              </a:lnSpc>
              <a:spcBef>
                <a:spcPts val="200"/>
              </a:spcBef>
              <a:spcAft>
                <a:spcPts val="400"/>
              </a:spcAft>
              <a:buClr>
                <a:srgbClr val="1CADE4"/>
              </a:buClr>
              <a:buFont typeface="Calibri" pitchFamily="34" charset="0"/>
              <a:buChar char="◦"/>
            </a:pPr>
            <a:r>
              <a:rPr lang="en-US" sz="2800" b="1" dirty="0" smtClean="0">
                <a:solidFill>
                  <a:srgbClr val="FF0000"/>
                </a:solidFill>
              </a:rPr>
              <a:t>Promotes success</a:t>
            </a:r>
            <a:endParaRPr lang="en-US" sz="2800" b="1" u="sng"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31596" y="171450"/>
            <a:ext cx="8983226" cy="871538"/>
          </a:xfrm>
        </p:spPr>
        <p:txBody>
          <a:bodyPr>
            <a:normAutofit fontScale="90000"/>
          </a:bodyPr>
          <a:lstStyle/>
          <a:p>
            <a:r>
              <a:rPr lang="en-US" dirty="0" smtClean="0"/>
              <a:t>An empowered learner’s perspective…</a:t>
            </a:r>
            <a:endParaRPr lang="en-US" dirty="0"/>
          </a:p>
        </p:txBody>
      </p:sp>
      <p:pic>
        <p:nvPicPr>
          <p:cNvPr id="3" name="Kryslt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707503" y="1195388"/>
            <a:ext cx="6479057" cy="4859294"/>
          </a:xfrm>
          <a:prstGeom prst="rect">
            <a:avLst/>
          </a:prstGeom>
        </p:spPr>
      </p:pic>
    </p:spTree>
    <p:extLst>
      <p:ext uri="{BB962C8B-B14F-4D97-AF65-F5344CB8AC3E}">
        <p14:creationId xmlns:p14="http://schemas.microsoft.com/office/powerpoint/2010/main" val="642821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159" y="299666"/>
            <a:ext cx="10058400" cy="1450757"/>
          </a:xfrm>
        </p:spPr>
        <p:txBody>
          <a:bodyPr/>
          <a:lstStyle/>
          <a:p>
            <a:r>
              <a:rPr lang="en-US" dirty="0" smtClean="0"/>
              <a:t>According to Krystle’s blended learning results in…</a:t>
            </a:r>
            <a:endParaRPr lang="en-US" dirty="0"/>
          </a:p>
        </p:txBody>
      </p:sp>
      <p:sp>
        <p:nvSpPr>
          <p:cNvPr id="3" name="Content Placeholder 2"/>
          <p:cNvSpPr>
            <a:spLocks noGrp="1"/>
          </p:cNvSpPr>
          <p:nvPr>
            <p:ph idx="1"/>
          </p:nvPr>
        </p:nvSpPr>
        <p:spPr>
          <a:xfrm>
            <a:off x="4367622" y="2118684"/>
            <a:ext cx="7166881" cy="3321837"/>
          </a:xfrm>
        </p:spPr>
        <p:txBody>
          <a:bodyPr>
            <a:normAutofit/>
          </a:bodyPr>
          <a:lstStyle/>
          <a:p>
            <a:pPr marL="205740" indent="-571500">
              <a:buFont typeface="Arial" panose="020B0604020202020204" pitchFamily="34" charset="0"/>
              <a:buChar char="•"/>
            </a:pPr>
            <a:r>
              <a:rPr lang="en-US" sz="3600" b="1" dirty="0">
                <a:solidFill>
                  <a:srgbClr val="0070C0"/>
                </a:solidFill>
              </a:rPr>
              <a:t>Shared understanding of content</a:t>
            </a:r>
            <a:endParaRPr lang="en-US" sz="3600" dirty="0">
              <a:solidFill>
                <a:srgbClr val="0070C0"/>
              </a:solidFill>
            </a:endParaRPr>
          </a:p>
          <a:p>
            <a:pPr marL="205740" indent="-571500">
              <a:buFont typeface="Arial" panose="020B0604020202020204" pitchFamily="34" charset="0"/>
              <a:buChar char="•"/>
            </a:pPr>
            <a:r>
              <a:rPr lang="en-US" sz="3600" b="1" dirty="0">
                <a:solidFill>
                  <a:srgbClr val="0070C0"/>
                </a:solidFill>
              </a:rPr>
              <a:t>Flexible</a:t>
            </a:r>
            <a:endParaRPr lang="en-US" sz="3600" dirty="0">
              <a:solidFill>
                <a:srgbClr val="0070C0"/>
              </a:solidFill>
            </a:endParaRPr>
          </a:p>
          <a:p>
            <a:pPr marL="205740" indent="-571500">
              <a:buFont typeface="Arial" panose="020B0604020202020204" pitchFamily="34" charset="0"/>
              <a:buChar char="•"/>
            </a:pPr>
            <a:r>
              <a:rPr lang="en-US" sz="3600" b="1" dirty="0">
                <a:solidFill>
                  <a:srgbClr val="0070C0"/>
                </a:solidFill>
              </a:rPr>
              <a:t>Online flowed into classroom</a:t>
            </a:r>
            <a:endParaRPr lang="en-US" sz="3600" dirty="0">
              <a:solidFill>
                <a:srgbClr val="0070C0"/>
              </a:solidFill>
            </a:endParaRPr>
          </a:p>
          <a:p>
            <a:pPr marL="205740" indent="-571500">
              <a:buFont typeface="Arial" panose="020B0604020202020204" pitchFamily="34" charset="0"/>
              <a:buChar char="•"/>
            </a:pPr>
            <a:r>
              <a:rPr lang="en-US" sz="3600" b="1" dirty="0">
                <a:solidFill>
                  <a:srgbClr val="0070C0"/>
                </a:solidFill>
              </a:rPr>
              <a:t>Any time, anywhere</a:t>
            </a:r>
            <a:endParaRPr lang="en-US" sz="3600" dirty="0">
              <a:solidFill>
                <a:srgbClr val="0070C0"/>
              </a:solidFill>
            </a:endParaRPr>
          </a:p>
          <a:p>
            <a:pPr marL="205740" indent="-571500">
              <a:buFont typeface="Arial" panose="020B0604020202020204" pitchFamily="34" charset="0"/>
              <a:buChar char="•"/>
            </a:pPr>
            <a:r>
              <a:rPr lang="en-US" sz="3600" b="1" dirty="0" smtClean="0">
                <a:solidFill>
                  <a:srgbClr val="0070C0"/>
                </a:solidFill>
              </a:rPr>
              <a:t>Instant </a:t>
            </a:r>
            <a:r>
              <a:rPr lang="en-US" sz="3600" b="1" dirty="0">
                <a:solidFill>
                  <a:srgbClr val="0070C0"/>
                </a:solidFill>
              </a:rPr>
              <a:t>feedback</a:t>
            </a:r>
            <a:endParaRPr lang="en-US" sz="3600" dirty="0">
              <a:solidFill>
                <a:srgbClr val="0070C0"/>
              </a:solidFill>
            </a:endParaRPr>
          </a:p>
          <a:p>
            <a:endParaRPr lang="en-US" dirty="0"/>
          </a:p>
        </p:txBody>
      </p:sp>
      <p:pic>
        <p:nvPicPr>
          <p:cNvPr id="4" name="Picture 3"/>
          <p:cNvPicPr>
            <a:picLocks noChangeAspect="1"/>
          </p:cNvPicPr>
          <p:nvPr/>
        </p:nvPicPr>
        <p:blipFill>
          <a:blip r:embed="rId2"/>
          <a:stretch>
            <a:fillRect/>
          </a:stretch>
        </p:blipFill>
        <p:spPr>
          <a:xfrm>
            <a:off x="1154159" y="2834640"/>
            <a:ext cx="2498546" cy="18899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79547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idx="4294967295"/>
          </p:nvPr>
        </p:nvSpPr>
        <p:spPr>
          <a:xfrm>
            <a:off x="223838" y="363822"/>
            <a:ext cx="11968162" cy="779463"/>
          </a:xfrm>
        </p:spPr>
        <p:txBody>
          <a:bodyPr/>
          <a:lstStyle/>
          <a:p>
            <a:r>
              <a:rPr lang="en-US" sz="4300" b="1" dirty="0" smtClean="0"/>
              <a:t>What is blended learning?</a:t>
            </a:r>
            <a:endParaRPr lang="en-US" sz="4300" b="1" dirty="0"/>
          </a:p>
        </p:txBody>
      </p:sp>
      <p:sp>
        <p:nvSpPr>
          <p:cNvPr id="254982" name="Line 6"/>
          <p:cNvSpPr>
            <a:spLocks noChangeShapeType="1"/>
          </p:cNvSpPr>
          <p:nvPr/>
        </p:nvSpPr>
        <p:spPr bwMode="auto">
          <a:xfrm>
            <a:off x="383239" y="3402254"/>
            <a:ext cx="1056216"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17" tIns="60958" rIns="121917" bIns="60958"/>
          <a:lstStyle/>
          <a:p>
            <a:endParaRPr lang="en-US"/>
          </a:p>
        </p:txBody>
      </p:sp>
      <p:sp>
        <p:nvSpPr>
          <p:cNvPr id="2" name="Rectangle 1"/>
          <p:cNvSpPr/>
          <p:nvPr/>
        </p:nvSpPr>
        <p:spPr>
          <a:xfrm>
            <a:off x="1671467" y="1650878"/>
            <a:ext cx="7854670" cy="2961067"/>
          </a:xfrm>
          <a:prstGeom prst="rect">
            <a:avLst/>
          </a:prstGeom>
        </p:spPr>
        <p:txBody>
          <a:bodyPr wrap="square">
            <a:spAutoFit/>
          </a:bodyPr>
          <a:lstStyle/>
          <a:p>
            <a:pPr>
              <a:lnSpc>
                <a:spcPct val="107000"/>
              </a:lnSpc>
              <a:spcAft>
                <a:spcPts val="800"/>
              </a:spcAft>
            </a:pPr>
            <a:r>
              <a:rPr lang="en-US" sz="28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Which </a:t>
            </a:r>
            <a:r>
              <a:rPr lang="en-US" sz="2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is the best example of blended learning?</a:t>
            </a:r>
          </a:p>
          <a:p>
            <a:pPr marL="342900" marR="0" lvl="0" indent="-342900">
              <a:lnSpc>
                <a:spcPct val="107000"/>
              </a:lnSpc>
              <a:spcBef>
                <a:spcPts val="0"/>
              </a:spcBef>
              <a:spcAft>
                <a:spcPts val="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The course syllabus is </a:t>
            </a: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online</a:t>
            </a:r>
            <a:endPar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The instructor uses PowerPoint in </a:t>
            </a: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lectures</a:t>
            </a:r>
          </a:p>
          <a:p>
            <a:pPr marL="342900" marR="0" lvl="0" indent="-342900">
              <a:lnSpc>
                <a:spcPct val="107000"/>
              </a:lnSpc>
              <a:spcBef>
                <a:spcPts val="0"/>
              </a:spcBef>
              <a:spcAft>
                <a:spcPts val="0"/>
              </a:spcAft>
              <a:buFont typeface="+mj-lt"/>
              <a:buAutoNum type="alphaUcPeriod"/>
            </a:pP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Class meets less often and has online activities</a:t>
            </a:r>
          </a:p>
          <a:p>
            <a:pPr marL="342900" marR="0" lvl="0" indent="-342900">
              <a:lnSpc>
                <a:spcPct val="107000"/>
              </a:lnSpc>
              <a:spcBef>
                <a:spcPts val="0"/>
              </a:spcBef>
              <a:spcAft>
                <a:spcPts val="0"/>
              </a:spcAft>
              <a:buFont typeface="+mj-lt"/>
              <a:buAutoNum type="alphaUcPeriod"/>
            </a:pP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All </a:t>
            </a: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of the </a:t>
            </a:r>
            <a:r>
              <a:rPr lang="en-US" sz="2800" b="1" dirty="0" smtClean="0">
                <a:solidFill>
                  <a:srgbClr val="000099"/>
                </a:solidFill>
                <a:latin typeface="Calibri" panose="020F0502020204030204" pitchFamily="34" charset="0"/>
                <a:ea typeface="Calibri" panose="020F0502020204030204" pitchFamily="34" charset="0"/>
                <a:cs typeface="Times New Roman" panose="02020603050405020304" pitchFamily="18" charset="0"/>
              </a:rPr>
              <a:t>above</a:t>
            </a:r>
            <a:endPar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lphaUcPeriod"/>
            </a:pPr>
            <a:r>
              <a:rPr lang="en-US" sz="2800" b="1" dirty="0">
                <a:solidFill>
                  <a:srgbClr val="000099"/>
                </a:solidFill>
                <a:latin typeface="Calibri" panose="020F0502020204030204" pitchFamily="34" charset="0"/>
                <a:ea typeface="Calibri" panose="020F0502020204030204" pitchFamily="34" charset="0"/>
                <a:cs typeface="Times New Roman" panose="02020603050405020304" pitchFamily="18" charset="0"/>
              </a:rPr>
              <a:t>None of the above</a:t>
            </a:r>
            <a:endParaRPr lang="en-US" sz="2800" b="1" dirty="0">
              <a:solidFill>
                <a:srgbClr val="00009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4982"/>
                                        </p:tgtEl>
                                        <p:attrNameLst>
                                          <p:attrName>style.visibility</p:attrName>
                                        </p:attrNameLst>
                                      </p:cBhvr>
                                      <p:to>
                                        <p:strVal val="visible"/>
                                      </p:to>
                                    </p:set>
                                    <p:anim calcmode="lin" valueType="num">
                                      <p:cBhvr additive="base">
                                        <p:cTn id="7" dur="500" fill="hold"/>
                                        <p:tgtEl>
                                          <p:spTgt spid="254982"/>
                                        </p:tgtEl>
                                        <p:attrNameLst>
                                          <p:attrName>ppt_x</p:attrName>
                                        </p:attrNameLst>
                                      </p:cBhvr>
                                      <p:tavLst>
                                        <p:tav tm="0">
                                          <p:val>
                                            <p:strVal val="#ppt_x"/>
                                          </p:val>
                                        </p:tav>
                                        <p:tav tm="100000">
                                          <p:val>
                                            <p:strVal val="#ppt_x"/>
                                          </p:val>
                                        </p:tav>
                                      </p:tavLst>
                                    </p:anim>
                                    <p:anim calcmode="lin" valueType="num">
                                      <p:cBhvr additive="base">
                                        <p:cTn id="8" dur="500" fill="hold"/>
                                        <p:tgtEl>
                                          <p:spTgt spid="2549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idx="4294967295"/>
          </p:nvPr>
        </p:nvSpPr>
        <p:spPr>
          <a:xfrm>
            <a:off x="223838" y="146050"/>
            <a:ext cx="11968162" cy="779463"/>
          </a:xfrm>
        </p:spPr>
        <p:txBody>
          <a:bodyPr/>
          <a:lstStyle/>
          <a:p>
            <a:r>
              <a:rPr lang="en-US" sz="4300" b="1" dirty="0" smtClean="0"/>
              <a:t>What is blended learning? </a:t>
            </a:r>
            <a:endParaRPr lang="en-US" sz="4300" b="1" dirty="0"/>
          </a:p>
        </p:txBody>
      </p:sp>
      <p:sp>
        <p:nvSpPr>
          <p:cNvPr id="254981" name="Text Box 5"/>
          <p:cNvSpPr txBox="1">
            <a:spLocks noChangeArrowheads="1"/>
          </p:cNvSpPr>
          <p:nvPr/>
        </p:nvSpPr>
        <p:spPr bwMode="auto">
          <a:xfrm>
            <a:off x="7752954" y="6406595"/>
            <a:ext cx="4152761"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17" tIns="60958" rIns="121917" bIns="60958">
            <a:spAutoFit/>
          </a:bodyPr>
          <a:lstStyle/>
          <a:p>
            <a:r>
              <a:rPr lang="en-US" sz="2100" dirty="0"/>
              <a:t>Source: Sloan-C report Blending-In</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50735" y="1117319"/>
            <a:ext cx="8318198" cy="5097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4982" name="Line 6"/>
          <p:cNvSpPr>
            <a:spLocks noChangeShapeType="1"/>
          </p:cNvSpPr>
          <p:nvPr/>
        </p:nvSpPr>
        <p:spPr bwMode="auto">
          <a:xfrm>
            <a:off x="615251" y="4657848"/>
            <a:ext cx="1056216"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17" tIns="60958" rIns="121917" bIns="60958"/>
          <a:lstStyle/>
          <a:p>
            <a:endParaRPr lang="en-US"/>
          </a:p>
        </p:txBody>
      </p:sp>
    </p:spTree>
    <p:extLst>
      <p:ext uri="{BB962C8B-B14F-4D97-AF65-F5344CB8AC3E}">
        <p14:creationId xmlns:p14="http://schemas.microsoft.com/office/powerpoint/2010/main" val="2724788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4982"/>
                                        </p:tgtEl>
                                        <p:attrNameLst>
                                          <p:attrName>style.visibility</p:attrName>
                                        </p:attrNameLst>
                                      </p:cBhvr>
                                      <p:to>
                                        <p:strVal val="visible"/>
                                      </p:to>
                                    </p:set>
                                    <p:anim calcmode="lin" valueType="num">
                                      <p:cBhvr additive="base">
                                        <p:cTn id="7" dur="500" fill="hold"/>
                                        <p:tgtEl>
                                          <p:spTgt spid="254982"/>
                                        </p:tgtEl>
                                        <p:attrNameLst>
                                          <p:attrName>ppt_x</p:attrName>
                                        </p:attrNameLst>
                                      </p:cBhvr>
                                      <p:tavLst>
                                        <p:tav tm="0">
                                          <p:val>
                                            <p:strVal val="#ppt_x"/>
                                          </p:val>
                                        </p:tav>
                                        <p:tav tm="100000">
                                          <p:val>
                                            <p:strVal val="#ppt_x"/>
                                          </p:val>
                                        </p:tav>
                                      </p:tavLst>
                                    </p:anim>
                                    <p:anim calcmode="lin" valueType="num">
                                      <p:cBhvr additive="base">
                                        <p:cTn id="8" dur="500" fill="hold"/>
                                        <p:tgtEl>
                                          <p:spTgt spid="2549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577935256"/>
              </p:ext>
            </p:extLst>
          </p:nvPr>
        </p:nvGraphicFramePr>
        <p:xfrm>
          <a:off x="2135031" y="1801493"/>
          <a:ext cx="7305183" cy="4534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idx="4294967295"/>
          </p:nvPr>
        </p:nvSpPr>
        <p:spPr>
          <a:xfrm>
            <a:off x="2403703" y="476562"/>
            <a:ext cx="6767837" cy="1043145"/>
          </a:xfrm>
        </p:spPr>
        <p:txBody>
          <a:bodyPr>
            <a:normAutofit fontScale="90000"/>
          </a:bodyPr>
          <a:lstStyle/>
          <a:p>
            <a:pPr algn="ctr"/>
            <a:r>
              <a:rPr lang="en-US" b="1" dirty="0" smtClean="0">
                <a:solidFill>
                  <a:srgbClr val="FF0000"/>
                </a:solidFill>
              </a:rPr>
              <a:t>Thoughtful mix of best features of both worlds!</a:t>
            </a:r>
            <a:endParaRPr lang="en-US" b="1" dirty="0">
              <a:solidFill>
                <a:srgbClr val="FF0000"/>
              </a:solidFill>
            </a:endParaRPr>
          </a:p>
        </p:txBody>
      </p:sp>
    </p:spTree>
    <p:extLst>
      <p:ext uri="{BB962C8B-B14F-4D97-AF65-F5344CB8AC3E}">
        <p14:creationId xmlns:p14="http://schemas.microsoft.com/office/powerpoint/2010/main" val="4738182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41163" y="333562"/>
            <a:ext cx="10031637" cy="1048702"/>
          </a:xfrm>
        </p:spPr>
        <p:txBody>
          <a:bodyPr/>
          <a:lstStyle/>
          <a:p>
            <a:pPr algn="ctr" eaLnBrk="1" hangingPunct="1"/>
            <a:r>
              <a:rPr lang="en-US" sz="3600" dirty="0">
                <a:latin typeface="Arial" charset="0"/>
                <a:ea typeface="ＭＳ Ｐゴシック" pitchFamily="26" charset="-128"/>
                <a:cs typeface="Arial" charset="0"/>
              </a:rPr>
              <a:t>Designing for Blended Learning</a:t>
            </a:r>
          </a:p>
        </p:txBody>
      </p:sp>
      <p:sp>
        <p:nvSpPr>
          <p:cNvPr id="18435" name="Rectangle 3"/>
          <p:cNvSpPr>
            <a:spLocks noGrp="1" noChangeArrowheads="1"/>
          </p:cNvSpPr>
          <p:nvPr>
            <p:ph type="body" sz="half" idx="4294967295"/>
          </p:nvPr>
        </p:nvSpPr>
        <p:spPr>
          <a:xfrm>
            <a:off x="1830387" y="2118361"/>
            <a:ext cx="4037013" cy="2738438"/>
          </a:xfrm>
        </p:spPr>
        <p:txBody>
          <a:bodyPr>
            <a:normAutofit/>
          </a:bodyPr>
          <a:lstStyle/>
          <a:p>
            <a:pPr eaLnBrk="1" hangingPunct="1"/>
            <a:r>
              <a:rPr lang="en-US" sz="2400" dirty="0" smtClean="0">
                <a:solidFill>
                  <a:srgbClr val="C00000"/>
                </a:solidFill>
                <a:latin typeface="Arial" charset="0"/>
                <a:ea typeface="ＭＳ Ｐゴシック" pitchFamily="26" charset="-128"/>
                <a:cs typeface="Arial" charset="0"/>
              </a:rPr>
              <a:t>Face-to-face </a:t>
            </a:r>
            <a:endParaRPr lang="en-US" sz="2400" dirty="0" smtClean="0">
              <a:solidFill>
                <a:srgbClr val="C00000"/>
              </a:solidFill>
              <a:effectLst/>
              <a:latin typeface="Arial" charset="0"/>
              <a:ea typeface="ＭＳ Ｐゴシック" pitchFamily="26" charset="-128"/>
              <a:cs typeface="Arial" charset="0"/>
            </a:endParaRPr>
          </a:p>
          <a:p>
            <a:pPr lvl="1" eaLnBrk="1" hangingPunct="1"/>
            <a:r>
              <a:rPr lang="en-US" sz="2000" dirty="0" smtClean="0">
                <a:effectLst/>
                <a:latin typeface="Arial" charset="0"/>
                <a:ea typeface="ＭＳ Ｐゴシック" pitchFamily="26" charset="-128"/>
                <a:cs typeface="Arial" charset="0"/>
              </a:rPr>
              <a:t>spontaneous</a:t>
            </a:r>
          </a:p>
          <a:p>
            <a:pPr lvl="1" eaLnBrk="1" hangingPunct="1"/>
            <a:r>
              <a:rPr lang="en-US" sz="2000" dirty="0" smtClean="0">
                <a:effectLst/>
                <a:latin typeface="Arial" charset="0"/>
                <a:ea typeface="ＭＳ Ｐゴシック" pitchFamily="26" charset="-128"/>
                <a:cs typeface="Arial" charset="0"/>
              </a:rPr>
              <a:t>ephemeral</a:t>
            </a:r>
          </a:p>
          <a:p>
            <a:pPr lvl="1" eaLnBrk="1" hangingPunct="1"/>
            <a:r>
              <a:rPr lang="en-US" sz="2000" dirty="0" smtClean="0">
                <a:effectLst/>
                <a:latin typeface="Arial" charset="0"/>
                <a:ea typeface="ＭＳ Ｐゴシック" pitchFamily="26" charset="-128"/>
                <a:cs typeface="Arial" charset="0"/>
              </a:rPr>
              <a:t>peer influence</a:t>
            </a:r>
          </a:p>
          <a:p>
            <a:pPr lvl="1" eaLnBrk="1" hangingPunct="1"/>
            <a:r>
              <a:rPr lang="en-US" sz="2000" dirty="0" smtClean="0">
                <a:effectLst/>
                <a:latin typeface="Arial" charset="0"/>
                <a:ea typeface="ＭＳ Ｐゴシック" pitchFamily="26" charset="-128"/>
                <a:cs typeface="Arial" charset="0"/>
              </a:rPr>
              <a:t>passion</a:t>
            </a:r>
          </a:p>
          <a:p>
            <a:pPr lvl="1" eaLnBrk="1" hangingPunct="1"/>
            <a:r>
              <a:rPr lang="en-US" sz="2000" dirty="0" smtClean="0">
                <a:latin typeface="Arial" charset="0"/>
                <a:ea typeface="ＭＳ Ｐゴシック" pitchFamily="26" charset="-128"/>
                <a:cs typeface="Arial" charset="0"/>
              </a:rPr>
              <a:t>subjective</a:t>
            </a:r>
            <a:endParaRPr lang="en-US" sz="2000" dirty="0" smtClean="0">
              <a:effectLst/>
              <a:latin typeface="Arial" charset="0"/>
              <a:ea typeface="ＭＳ Ｐゴシック" pitchFamily="26" charset="-128"/>
              <a:cs typeface="Arial" charset="0"/>
            </a:endParaRPr>
          </a:p>
        </p:txBody>
      </p:sp>
      <p:sp>
        <p:nvSpPr>
          <p:cNvPr id="18436" name="Rectangle 4"/>
          <p:cNvSpPr>
            <a:spLocks noGrp="1" noChangeArrowheads="1"/>
          </p:cNvSpPr>
          <p:nvPr>
            <p:ph type="body" sz="half" idx="4294967295"/>
          </p:nvPr>
        </p:nvSpPr>
        <p:spPr>
          <a:xfrm>
            <a:off x="7466013" y="2118361"/>
            <a:ext cx="4037012" cy="2738438"/>
          </a:xfrm>
        </p:spPr>
        <p:txBody>
          <a:bodyPr>
            <a:normAutofit/>
          </a:bodyPr>
          <a:lstStyle/>
          <a:p>
            <a:pPr eaLnBrk="1" hangingPunct="1"/>
            <a:r>
              <a:rPr lang="en-US" sz="2400" dirty="0" smtClean="0">
                <a:solidFill>
                  <a:srgbClr val="C00000"/>
                </a:solidFill>
                <a:effectLst/>
                <a:latin typeface="Arial" charset="0"/>
                <a:ea typeface="ＭＳ Ｐゴシック" pitchFamily="26" charset="-128"/>
                <a:cs typeface="Arial" charset="0"/>
              </a:rPr>
              <a:t>Online</a:t>
            </a:r>
          </a:p>
          <a:p>
            <a:pPr lvl="1" eaLnBrk="1" hangingPunct="1"/>
            <a:r>
              <a:rPr lang="en-US" sz="2000" dirty="0" smtClean="0">
                <a:effectLst/>
                <a:latin typeface="Arial" charset="0"/>
                <a:ea typeface="ＭＳ Ｐゴシック" pitchFamily="26" charset="-128"/>
                <a:cs typeface="Arial" charset="0"/>
              </a:rPr>
              <a:t>reflective</a:t>
            </a:r>
          </a:p>
          <a:p>
            <a:pPr lvl="1" eaLnBrk="1" hangingPunct="1"/>
            <a:r>
              <a:rPr lang="en-US" sz="2000" dirty="0" smtClean="0">
                <a:effectLst/>
                <a:latin typeface="Arial" charset="0"/>
                <a:ea typeface="ＭＳ Ｐゴシック" pitchFamily="26" charset="-128"/>
                <a:cs typeface="Arial" charset="0"/>
              </a:rPr>
              <a:t>permanent</a:t>
            </a:r>
          </a:p>
          <a:p>
            <a:pPr lvl="1" eaLnBrk="1" hangingPunct="1"/>
            <a:r>
              <a:rPr lang="en-US" sz="2000" dirty="0" smtClean="0">
                <a:effectLst/>
                <a:latin typeface="Arial" charset="0"/>
                <a:ea typeface="ＭＳ Ｐゴシック" pitchFamily="26" charset="-128"/>
                <a:cs typeface="Arial" charset="0"/>
              </a:rPr>
              <a:t>&lt; intimidating</a:t>
            </a:r>
          </a:p>
          <a:p>
            <a:pPr lvl="1" eaLnBrk="1" hangingPunct="1"/>
            <a:r>
              <a:rPr lang="en-US" sz="2000" dirty="0" smtClean="0">
                <a:effectLst/>
                <a:latin typeface="Arial" charset="0"/>
                <a:ea typeface="ＭＳ Ｐゴシック" pitchFamily="26" charset="-128"/>
                <a:cs typeface="Arial" charset="0"/>
              </a:rPr>
              <a:t>reason</a:t>
            </a:r>
          </a:p>
          <a:p>
            <a:pPr lvl="1" eaLnBrk="1" hangingPunct="1"/>
            <a:r>
              <a:rPr lang="en-US" sz="2000" dirty="0" smtClean="0">
                <a:effectLst/>
                <a:latin typeface="Arial" charset="0"/>
                <a:ea typeface="ＭＳ Ｐゴシック" pitchFamily="26" charset="-128"/>
                <a:cs typeface="Arial" charset="0"/>
              </a:rPr>
              <a:t>&gt; rigor</a:t>
            </a:r>
          </a:p>
        </p:txBody>
      </p:sp>
      <p:sp>
        <p:nvSpPr>
          <p:cNvPr id="18437" name="Text Box 5"/>
          <p:cNvSpPr txBox="1">
            <a:spLocks noChangeArrowheads="1"/>
          </p:cNvSpPr>
          <p:nvPr/>
        </p:nvSpPr>
        <p:spPr bwMode="auto">
          <a:xfrm>
            <a:off x="3429000" y="4724403"/>
            <a:ext cx="41910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eaLnBrk="1" hangingPunct="1">
              <a:spcBef>
                <a:spcPct val="50000"/>
              </a:spcBef>
            </a:pPr>
            <a:r>
              <a:rPr lang="en-US" sz="2800" dirty="0">
                <a:solidFill>
                  <a:srgbClr val="C00000"/>
                </a:solidFill>
                <a:latin typeface="Arial" charset="0"/>
              </a:rPr>
              <a:t>integrate</a:t>
            </a:r>
            <a:r>
              <a:rPr lang="en-US" sz="2800" dirty="0">
                <a:solidFill>
                  <a:srgbClr val="FFFF00"/>
                </a:solidFill>
                <a:latin typeface="Arial" charset="0"/>
              </a:rPr>
              <a:t> </a:t>
            </a:r>
          </a:p>
          <a:p>
            <a:pPr algn="ctr" eaLnBrk="1" hangingPunct="1">
              <a:spcBef>
                <a:spcPct val="50000"/>
              </a:spcBef>
            </a:pPr>
            <a:r>
              <a:rPr lang="en-US" sz="2800" dirty="0">
                <a:solidFill>
                  <a:srgbClr val="C00000"/>
                </a:solidFill>
                <a:latin typeface="Arial" charset="0"/>
              </a:rPr>
              <a:t>complement</a:t>
            </a:r>
          </a:p>
        </p:txBody>
      </p:sp>
      <p:sp>
        <p:nvSpPr>
          <p:cNvPr id="18438" name="Line 6"/>
          <p:cNvSpPr>
            <a:spLocks noChangeShapeType="1"/>
          </p:cNvSpPr>
          <p:nvPr/>
        </p:nvSpPr>
        <p:spPr bwMode="auto">
          <a:xfrm flipH="1">
            <a:off x="6553200" y="4343400"/>
            <a:ext cx="838200" cy="685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39" name="Line 7"/>
          <p:cNvSpPr>
            <a:spLocks noChangeShapeType="1"/>
          </p:cNvSpPr>
          <p:nvPr/>
        </p:nvSpPr>
        <p:spPr bwMode="auto">
          <a:xfrm>
            <a:off x="3733800" y="4343400"/>
            <a:ext cx="838200" cy="685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84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4343402"/>
            <a:ext cx="25908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239000" y="6400800"/>
            <a:ext cx="2944204" cy="369332"/>
          </a:xfrm>
          <a:prstGeom prst="rect">
            <a:avLst/>
          </a:prstGeom>
          <a:noFill/>
        </p:spPr>
        <p:txBody>
          <a:bodyPr wrap="none" rtlCol="0">
            <a:spAutoFit/>
          </a:bodyPr>
          <a:lstStyle/>
          <a:p>
            <a:r>
              <a:rPr lang="en-US" dirty="0"/>
              <a:t>Adapted from Norm Vaughan</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3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3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43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43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p:bldP spid="184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AE901BC-D190-49E6-8B33-2F32A0F2B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0</TotalTime>
  <Words>1322</Words>
  <Application>Microsoft Office PowerPoint</Application>
  <PresentationFormat>Widescreen</PresentationFormat>
  <Paragraphs>178</Paragraphs>
  <Slides>36</Slides>
  <Notes>13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ＭＳ Ｐゴシック</vt:lpstr>
      <vt:lpstr>Arial</vt:lpstr>
      <vt:lpstr>Calibri</vt:lpstr>
      <vt:lpstr>Calibri Light</vt:lpstr>
      <vt:lpstr>Symbol</vt:lpstr>
      <vt:lpstr>Times New Roman</vt:lpstr>
      <vt:lpstr>Retrospect</vt:lpstr>
      <vt:lpstr>Empowering Learners through Blended Learning </vt:lpstr>
      <vt:lpstr>Empowerment ≠ Engagement</vt:lpstr>
      <vt:lpstr>So what is empowerment and why is it important?</vt:lpstr>
      <vt:lpstr>An empowered learner’s perspective…</vt:lpstr>
      <vt:lpstr>According to Krystle’s blended learning results in…</vt:lpstr>
      <vt:lpstr>What is blended learning?</vt:lpstr>
      <vt:lpstr>What is blended learning? </vt:lpstr>
      <vt:lpstr>Thoughtful mix of best features of both worlds!</vt:lpstr>
      <vt:lpstr>Designing for Blended Learning</vt:lpstr>
      <vt:lpstr>PowerPoint Presentation</vt:lpstr>
      <vt:lpstr>Condition 1 – Choice</vt:lpstr>
      <vt:lpstr>PowerPoint Presentation</vt:lpstr>
      <vt:lpstr>Our full-time students are working!</vt:lpstr>
      <vt:lpstr>Many blends are possible</vt:lpstr>
      <vt:lpstr>Ideas for enhancing choice?</vt:lpstr>
      <vt:lpstr>Condition 2- Meaningful</vt:lpstr>
      <vt:lpstr>PowerPoint Presentation</vt:lpstr>
      <vt:lpstr>University of Central Florida (Moskal et al 2013)</vt:lpstr>
      <vt:lpstr>PowerPoint Presentation</vt:lpstr>
      <vt:lpstr>I would take another course in the future that has both online and face-to-face components  [at York U] </vt:lpstr>
      <vt:lpstr>Taking this blended course increased my interest in the material [at York U]</vt:lpstr>
      <vt:lpstr>How much tech do students really want?</vt:lpstr>
      <vt:lpstr>Students don’t want “all tech, all the time”!</vt:lpstr>
      <vt:lpstr>Condition 3 Competence</vt:lpstr>
      <vt:lpstr>What is self-efficacy?</vt:lpstr>
      <vt:lpstr>Why is self-efficacy important?</vt:lpstr>
      <vt:lpstr>Self-efficacy in blended courses</vt:lpstr>
      <vt:lpstr>Ideas for enhancing SE?</vt:lpstr>
      <vt:lpstr>PowerPoint Presentation</vt:lpstr>
      <vt:lpstr>Condition 4 Impact</vt:lpstr>
      <vt:lpstr>What about achievement in blended courses?</vt:lpstr>
      <vt:lpstr>Student perform better in blended courses!</vt:lpstr>
      <vt:lpstr>PowerPoint Presentation</vt:lpstr>
      <vt:lpstr>Four meta-analyses show BL students higher than F2F </vt:lpstr>
      <vt:lpstr>Blended learning appears to be better in STEM subjects</vt:lpstr>
      <vt:lpstr>In summary, blended learning offers…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2016-11-14T16:11:58Z</dcterms:created>
  <dcterms:modified xsi:type="dcterms:W3CDTF">2017-04-16T20:09:36Z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TC030395169991</vt:lpwstr>
  </property>
</Properties>
</file>